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1"/>
  </p:sldMasterIdLst>
  <p:notesMasterIdLst>
    <p:notesMasterId r:id="rId23"/>
  </p:notesMasterIdLst>
  <p:handoutMasterIdLst>
    <p:handoutMasterId r:id="rId24"/>
  </p:handoutMasterIdLst>
  <p:sldIdLst>
    <p:sldId id="493" r:id="rId2"/>
    <p:sldId id="814" r:id="rId3"/>
    <p:sldId id="794" r:id="rId4"/>
    <p:sldId id="809" r:id="rId5"/>
    <p:sldId id="796" r:id="rId6"/>
    <p:sldId id="546" r:id="rId7"/>
    <p:sldId id="797" r:id="rId8"/>
    <p:sldId id="806" r:id="rId9"/>
    <p:sldId id="798" r:id="rId10"/>
    <p:sldId id="811" r:id="rId11"/>
    <p:sldId id="799" r:id="rId12"/>
    <p:sldId id="812" r:id="rId13"/>
    <p:sldId id="800" r:id="rId14"/>
    <p:sldId id="803" r:id="rId15"/>
    <p:sldId id="802" r:id="rId16"/>
    <p:sldId id="804" r:id="rId17"/>
    <p:sldId id="810" r:id="rId18"/>
    <p:sldId id="805" r:id="rId19"/>
    <p:sldId id="808" r:id="rId20"/>
    <p:sldId id="813" r:id="rId21"/>
    <p:sldId id="537" r:id="rId2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5" userDrawn="1">
          <p15:clr>
            <a:srgbClr val="A4A3A4"/>
          </p15:clr>
        </p15:guide>
        <p15:guide id="2" orient="horz" pos="4002" userDrawn="1">
          <p15:clr>
            <a:srgbClr val="A4A3A4"/>
          </p15:clr>
        </p15:guide>
        <p15:guide id="3" pos="384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rrmann, Cynthia 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F97"/>
    <a:srgbClr val="F6CE86"/>
    <a:srgbClr val="AEF8E5"/>
    <a:srgbClr val="0A8464"/>
    <a:srgbClr val="0DB78A"/>
    <a:srgbClr val="D68F10"/>
    <a:srgbClr val="F1B13D"/>
    <a:srgbClr val="10D6A2"/>
    <a:srgbClr val="2DEFBC"/>
    <a:srgbClr val="11D9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E66595-D4FC-440F-BE07-E8779B7D441D}" v="250" dt="2021-03-03T19:57:06.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5" autoAdjust="0"/>
    <p:restoredTop sz="63169" autoAdjust="0"/>
  </p:normalViewPr>
  <p:slideViewPr>
    <p:cSldViewPr snapToGrid="0">
      <p:cViewPr varScale="1">
        <p:scale>
          <a:sx n="107" d="100"/>
          <a:sy n="107" d="100"/>
        </p:scale>
        <p:origin x="1832" y="64"/>
      </p:cViewPr>
      <p:guideLst>
        <p:guide orient="horz" pos="905"/>
        <p:guide orient="horz" pos="4002"/>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snapToObjects="1">
      <p:cViewPr varScale="1">
        <p:scale>
          <a:sx n="165" d="100"/>
          <a:sy n="165" d="100"/>
        </p:scale>
        <p:origin x="-5256" y="-11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ch Atkins" userId="ca82453dc6ceb885" providerId="LiveId" clId="{592EA969-A8D7-CD4D-9020-B899C805EF01}"/>
    <pc:docChg chg="custSel modSld">
      <pc:chgData name="Zach Atkins" userId="ca82453dc6ceb885" providerId="LiveId" clId="{592EA969-A8D7-CD4D-9020-B899C805EF01}" dt="2021-02-27T20:05:56.365" v="3508" actId="20577"/>
      <pc:docMkLst>
        <pc:docMk/>
      </pc:docMkLst>
      <pc:sldChg chg="modNotesTx">
        <pc:chgData name="Zach Atkins" userId="ca82453dc6ceb885" providerId="LiveId" clId="{592EA969-A8D7-CD4D-9020-B899C805EF01}" dt="2021-02-27T20:05:56.365" v="3508" actId="20577"/>
        <pc:sldMkLst>
          <pc:docMk/>
          <pc:sldMk cId="0" sldId="493"/>
        </pc:sldMkLst>
      </pc:sldChg>
      <pc:sldChg chg="modSp mod modNotes modNotesTx">
        <pc:chgData name="Zach Atkins" userId="ca82453dc6ceb885" providerId="LiveId" clId="{592EA969-A8D7-CD4D-9020-B899C805EF01}" dt="2021-02-27T19:28:15.904" v="2549" actId="27636"/>
        <pc:sldMkLst>
          <pc:docMk/>
          <pc:sldMk cId="3996580062" sldId="546"/>
        </pc:sldMkLst>
        <pc:spChg chg="mod">
          <ac:chgData name="Zach Atkins" userId="ca82453dc6ceb885" providerId="LiveId" clId="{592EA969-A8D7-CD4D-9020-B899C805EF01}" dt="2021-02-27T18:53:05.966" v="26" actId="20577"/>
          <ac:spMkLst>
            <pc:docMk/>
            <pc:sldMk cId="3996580062" sldId="546"/>
            <ac:spMk id="4" creationId="{3DFBB53B-7195-421C-A057-ECE10551E235}"/>
          </ac:spMkLst>
        </pc:spChg>
      </pc:sldChg>
      <pc:sldChg chg="modSp modNotesTx">
        <pc:chgData name="Zach Atkins" userId="ca82453dc6ceb885" providerId="LiveId" clId="{592EA969-A8D7-CD4D-9020-B899C805EF01}" dt="2021-02-27T19:31:45.658" v="2659" actId="20577"/>
        <pc:sldMkLst>
          <pc:docMk/>
          <pc:sldMk cId="746327527" sldId="797"/>
        </pc:sldMkLst>
        <pc:spChg chg="mod">
          <ac:chgData name="Zach Atkins" userId="ca82453dc6ceb885" providerId="LiveId" clId="{592EA969-A8D7-CD4D-9020-B899C805EF01}" dt="2021-02-27T18:53:27.387" v="42" actId="20577"/>
          <ac:spMkLst>
            <pc:docMk/>
            <pc:sldMk cId="746327527" sldId="797"/>
            <ac:spMk id="2" creationId="{7C1ADAD5-4D89-4676-A835-ACEF89DF6D16}"/>
          </ac:spMkLst>
        </pc:spChg>
      </pc:sldChg>
      <pc:sldChg chg="modSp mod modNotesTx">
        <pc:chgData name="Zach Atkins" userId="ca82453dc6ceb885" providerId="LiveId" clId="{592EA969-A8D7-CD4D-9020-B899C805EF01}" dt="2021-02-27T19:41:52.928" v="2911"/>
        <pc:sldMkLst>
          <pc:docMk/>
          <pc:sldMk cId="81625411" sldId="798"/>
        </pc:sldMkLst>
        <pc:spChg chg="mod">
          <ac:chgData name="Zach Atkins" userId="ca82453dc6ceb885" providerId="LiveId" clId="{592EA969-A8D7-CD4D-9020-B899C805EF01}" dt="2021-02-27T19:41:52.928" v="2911"/>
          <ac:spMkLst>
            <pc:docMk/>
            <pc:sldMk cId="81625411" sldId="798"/>
            <ac:spMk id="2" creationId="{7C1ADAD5-4D89-4676-A835-ACEF89DF6D16}"/>
          </ac:spMkLst>
        </pc:spChg>
      </pc:sldChg>
      <pc:sldChg chg="modNotes">
        <pc:chgData name="Zach Atkins" userId="ca82453dc6ceb885" providerId="LiveId" clId="{592EA969-A8D7-CD4D-9020-B899C805EF01}" dt="2021-02-27T18:51:39.767" v="2" actId="27636"/>
        <pc:sldMkLst>
          <pc:docMk/>
          <pc:sldMk cId="4243685965" sldId="809"/>
        </pc:sldMkLst>
      </pc:sldChg>
    </pc:docChg>
  </pc:docChgLst>
  <pc:docChgLst>
    <pc:chgData name="Zach Atkins" userId="ca82453dc6ceb885" providerId="LiveId" clId="{88E66595-D4FC-440F-BE07-E8779B7D441D}"/>
    <pc:docChg chg="undo redo custSel addSld delSld modSld modMainMaster modShowInfo">
      <pc:chgData name="Zach Atkins" userId="ca82453dc6ceb885" providerId="LiveId" clId="{88E66595-D4FC-440F-BE07-E8779B7D441D}" dt="2021-03-04T19:03:58.036" v="6277" actId="20577"/>
      <pc:docMkLst>
        <pc:docMk/>
      </pc:docMkLst>
      <pc:sldChg chg="modSp mod modNotesTx">
        <pc:chgData name="Zach Atkins" userId="ca82453dc6ceb885" providerId="LiveId" clId="{88E66595-D4FC-440F-BE07-E8779B7D441D}" dt="2021-03-04T19:03:58.036" v="6277" actId="20577"/>
        <pc:sldMkLst>
          <pc:docMk/>
          <pc:sldMk cId="0" sldId="493"/>
        </pc:sldMkLst>
        <pc:spChg chg="mod">
          <ac:chgData name="Zach Atkins" userId="ca82453dc6ceb885" providerId="LiveId" clId="{88E66595-D4FC-440F-BE07-E8779B7D441D}" dt="2021-03-04T19:03:58.036" v="6277" actId="20577"/>
          <ac:spMkLst>
            <pc:docMk/>
            <pc:sldMk cId="0" sldId="493"/>
            <ac:spMk id="5" creationId="{00000000-0000-0000-0000-000000000000}"/>
          </ac:spMkLst>
        </pc:spChg>
        <pc:spChg chg="mod">
          <ac:chgData name="Zach Atkins" userId="ca82453dc6ceb885" providerId="LiveId" clId="{88E66595-D4FC-440F-BE07-E8779B7D441D}" dt="2021-03-03T20:55:46.851" v="6276" actId="20577"/>
          <ac:spMkLst>
            <pc:docMk/>
            <pc:sldMk cId="0" sldId="493"/>
            <ac:spMk id="9" creationId="{00000000-0000-0000-0000-000000000000}"/>
          </ac:spMkLst>
        </pc:spChg>
      </pc:sldChg>
      <pc:sldChg chg="addSp modSp mod">
        <pc:chgData name="Zach Atkins" userId="ca82453dc6ceb885" providerId="LiveId" clId="{88E66595-D4FC-440F-BE07-E8779B7D441D}" dt="2021-03-02T19:16:27.135" v="92" actId="404"/>
        <pc:sldMkLst>
          <pc:docMk/>
          <pc:sldMk cId="0" sldId="537"/>
        </pc:sldMkLst>
        <pc:spChg chg="add mod">
          <ac:chgData name="Zach Atkins" userId="ca82453dc6ceb885" providerId="LiveId" clId="{88E66595-D4FC-440F-BE07-E8779B7D441D}" dt="2021-03-02T19:16:27.135" v="92" actId="404"/>
          <ac:spMkLst>
            <pc:docMk/>
            <pc:sldMk cId="0" sldId="537"/>
            <ac:spMk id="3" creationId="{EB4DF1A2-7F53-4D38-8447-29B9242D32D9}"/>
          </ac:spMkLst>
        </pc:spChg>
      </pc:sldChg>
      <pc:sldChg chg="del">
        <pc:chgData name="Zach Atkins" userId="ca82453dc6ceb885" providerId="LiveId" clId="{88E66595-D4FC-440F-BE07-E8779B7D441D}" dt="2021-03-03T19:47:52.208" v="6027" actId="2696"/>
        <pc:sldMkLst>
          <pc:docMk/>
          <pc:sldMk cId="2637804848" sldId="538"/>
        </pc:sldMkLst>
      </pc:sldChg>
      <pc:sldChg chg="del">
        <pc:chgData name="Zach Atkins" userId="ca82453dc6ceb885" providerId="LiveId" clId="{88E66595-D4FC-440F-BE07-E8779B7D441D}" dt="2021-03-03T19:47:52.208" v="6027" actId="2696"/>
        <pc:sldMkLst>
          <pc:docMk/>
          <pc:sldMk cId="4012471782" sldId="544"/>
        </pc:sldMkLst>
      </pc:sldChg>
      <pc:sldChg chg="del">
        <pc:chgData name="Zach Atkins" userId="ca82453dc6ceb885" providerId="LiveId" clId="{88E66595-D4FC-440F-BE07-E8779B7D441D}" dt="2021-03-03T19:47:52.208" v="6027" actId="2696"/>
        <pc:sldMkLst>
          <pc:docMk/>
          <pc:sldMk cId="3994960980" sldId="545"/>
        </pc:sldMkLst>
      </pc:sldChg>
      <pc:sldChg chg="addSp modSp mod modAnim modNotesTx">
        <pc:chgData name="Zach Atkins" userId="ca82453dc6ceb885" providerId="LiveId" clId="{88E66595-D4FC-440F-BE07-E8779B7D441D}" dt="2021-03-03T19:57:06.500" v="6246"/>
        <pc:sldMkLst>
          <pc:docMk/>
          <pc:sldMk cId="3996580062" sldId="546"/>
        </pc:sldMkLst>
        <pc:spChg chg="add mod">
          <ac:chgData name="Zach Atkins" userId="ca82453dc6ceb885" providerId="LiveId" clId="{88E66595-D4FC-440F-BE07-E8779B7D441D}" dt="2021-03-03T19:55:17.206" v="6231" actId="207"/>
          <ac:spMkLst>
            <pc:docMk/>
            <pc:sldMk cId="3996580062" sldId="546"/>
            <ac:spMk id="2" creationId="{F4D14953-A0A4-4B15-A364-64397527DEC3}"/>
          </ac:spMkLst>
        </pc:spChg>
        <pc:spChg chg="mod">
          <ac:chgData name="Zach Atkins" userId="ca82453dc6ceb885" providerId="LiveId" clId="{88E66595-D4FC-440F-BE07-E8779B7D441D}" dt="2021-03-02T19:04:35.057" v="8"/>
          <ac:spMkLst>
            <pc:docMk/>
            <pc:sldMk cId="3996580062" sldId="546"/>
            <ac:spMk id="4" creationId="{3DFBB53B-7195-421C-A057-ECE10551E235}"/>
          </ac:spMkLst>
        </pc:spChg>
      </pc:sldChg>
      <pc:sldChg chg="modSp mod modAnim">
        <pc:chgData name="Zach Atkins" userId="ca82453dc6ceb885" providerId="LiveId" clId="{88E66595-D4FC-440F-BE07-E8779B7D441D}" dt="2021-03-03T17:09:41.774" v="147" actId="206"/>
        <pc:sldMkLst>
          <pc:docMk/>
          <pc:sldMk cId="545088558" sldId="794"/>
        </pc:sldMkLst>
        <pc:picChg chg="mod">
          <ac:chgData name="Zach Atkins" userId="ca82453dc6ceb885" providerId="LiveId" clId="{88E66595-D4FC-440F-BE07-E8779B7D441D}" dt="2021-03-03T17:05:46.096" v="122" actId="1076"/>
          <ac:picMkLst>
            <pc:docMk/>
            <pc:sldMk cId="545088558" sldId="794"/>
            <ac:picMk id="39" creationId="{5A42DF9D-CFAE-4A61-92F2-E60B6FEBCF66}"/>
          </ac:picMkLst>
        </pc:picChg>
      </pc:sldChg>
      <pc:sldChg chg="modSp">
        <pc:chgData name="Zach Atkins" userId="ca82453dc6ceb885" providerId="LiveId" clId="{88E66595-D4FC-440F-BE07-E8779B7D441D}" dt="2021-03-03T17:03:57.789" v="120" actId="15411"/>
        <pc:sldMkLst>
          <pc:docMk/>
          <pc:sldMk cId="81625411" sldId="798"/>
        </pc:sldMkLst>
        <pc:spChg chg="mod">
          <ac:chgData name="Zach Atkins" userId="ca82453dc6ceb885" providerId="LiveId" clId="{88E66595-D4FC-440F-BE07-E8779B7D441D}" dt="2021-03-03T17:03:57.789" v="120" actId="15411"/>
          <ac:spMkLst>
            <pc:docMk/>
            <pc:sldMk cId="81625411" sldId="798"/>
            <ac:spMk id="2" creationId="{7C1ADAD5-4D89-4676-A835-ACEF89DF6D16}"/>
          </ac:spMkLst>
        </pc:spChg>
      </pc:sldChg>
      <pc:sldChg chg="modNotesTx">
        <pc:chgData name="Zach Atkins" userId="ca82453dc6ceb885" providerId="LiveId" clId="{88E66595-D4FC-440F-BE07-E8779B7D441D}" dt="2021-03-03T19:47:22.181" v="6026" actId="20577"/>
        <pc:sldMkLst>
          <pc:docMk/>
          <pc:sldMk cId="1965784635" sldId="799"/>
        </pc:sldMkLst>
      </pc:sldChg>
      <pc:sldChg chg="modNotesTx">
        <pc:chgData name="Zach Atkins" userId="ca82453dc6ceb885" providerId="LiveId" clId="{88E66595-D4FC-440F-BE07-E8779B7D441D}" dt="2021-03-03T19:57:40.309" v="6272" actId="20577"/>
        <pc:sldMkLst>
          <pc:docMk/>
          <pc:sldMk cId="1473502866" sldId="800"/>
        </pc:sldMkLst>
      </pc:sldChg>
      <pc:sldChg chg="modNotesTx">
        <pc:chgData name="Zach Atkins" userId="ca82453dc6ceb885" providerId="LiveId" clId="{88E66595-D4FC-440F-BE07-E8779B7D441D}" dt="2021-03-03T17:27:16.293" v="2141" actId="20577"/>
        <pc:sldMkLst>
          <pc:docMk/>
          <pc:sldMk cId="641822252" sldId="802"/>
        </pc:sldMkLst>
      </pc:sldChg>
      <pc:sldChg chg="modNotesTx">
        <pc:chgData name="Zach Atkins" userId="ca82453dc6ceb885" providerId="LiveId" clId="{88E66595-D4FC-440F-BE07-E8779B7D441D}" dt="2021-03-03T17:21:41.358" v="1461" actId="20577"/>
        <pc:sldMkLst>
          <pc:docMk/>
          <pc:sldMk cId="3921406043" sldId="803"/>
        </pc:sldMkLst>
      </pc:sldChg>
      <pc:sldChg chg="modNotesTx">
        <pc:chgData name="Zach Atkins" userId="ca82453dc6ceb885" providerId="LiveId" clId="{88E66595-D4FC-440F-BE07-E8779B7D441D}" dt="2021-03-03T17:33:11.966" v="2823" actId="20577"/>
        <pc:sldMkLst>
          <pc:docMk/>
          <pc:sldMk cId="3231093060" sldId="804"/>
        </pc:sldMkLst>
      </pc:sldChg>
      <pc:sldChg chg="modSp mod modNotesTx">
        <pc:chgData name="Zach Atkins" userId="ca82453dc6ceb885" providerId="LiveId" clId="{88E66595-D4FC-440F-BE07-E8779B7D441D}" dt="2021-03-03T17:53:15.816" v="5303" actId="20577"/>
        <pc:sldMkLst>
          <pc:docMk/>
          <pc:sldMk cId="3116055561" sldId="805"/>
        </pc:sldMkLst>
        <pc:spChg chg="mod">
          <ac:chgData name="Zach Atkins" userId="ca82453dc6ceb885" providerId="LiveId" clId="{88E66595-D4FC-440F-BE07-E8779B7D441D}" dt="2021-03-03T17:49:09.228" v="4687" actId="20577"/>
          <ac:spMkLst>
            <pc:docMk/>
            <pc:sldMk cId="3116055561" sldId="805"/>
            <ac:spMk id="5" creationId="{CB5369B9-3D33-4C9E-BAC8-375F373226A0}"/>
          </ac:spMkLst>
        </pc:spChg>
      </pc:sldChg>
      <pc:sldChg chg="modNotesTx">
        <pc:chgData name="Zach Atkins" userId="ca82453dc6ceb885" providerId="LiveId" clId="{88E66595-D4FC-440F-BE07-E8779B7D441D}" dt="2021-03-03T17:54:10.488" v="5379" actId="20577"/>
        <pc:sldMkLst>
          <pc:docMk/>
          <pc:sldMk cId="741395681" sldId="808"/>
        </pc:sldMkLst>
      </pc:sldChg>
      <pc:sldChg chg="modNotes modNotesTx">
        <pc:chgData name="Zach Atkins" userId="ca82453dc6ceb885" providerId="LiveId" clId="{88E66595-D4FC-440F-BE07-E8779B7D441D}" dt="2021-03-03T19:50:04.571" v="6174" actId="20577"/>
        <pc:sldMkLst>
          <pc:docMk/>
          <pc:sldMk cId="4243685965" sldId="809"/>
        </pc:sldMkLst>
      </pc:sldChg>
      <pc:sldChg chg="modNotesTx">
        <pc:chgData name="Zach Atkins" userId="ca82453dc6ceb885" providerId="LiveId" clId="{88E66595-D4FC-440F-BE07-E8779B7D441D}" dt="2021-03-03T17:39:37.294" v="3648" actId="20577"/>
        <pc:sldMkLst>
          <pc:docMk/>
          <pc:sldMk cId="3812089109" sldId="810"/>
        </pc:sldMkLst>
      </pc:sldChg>
      <pc:sldChg chg="modSp">
        <pc:chgData name="Zach Atkins" userId="ca82453dc6ceb885" providerId="LiveId" clId="{88E66595-D4FC-440F-BE07-E8779B7D441D}" dt="2021-03-03T17:03:47.562" v="119" actId="15411"/>
        <pc:sldMkLst>
          <pc:docMk/>
          <pc:sldMk cId="919161115" sldId="811"/>
        </pc:sldMkLst>
        <pc:spChg chg="mod">
          <ac:chgData name="Zach Atkins" userId="ca82453dc6ceb885" providerId="LiveId" clId="{88E66595-D4FC-440F-BE07-E8779B7D441D}" dt="2021-03-03T17:03:47.562" v="119" actId="15411"/>
          <ac:spMkLst>
            <pc:docMk/>
            <pc:sldMk cId="919161115" sldId="811"/>
            <ac:spMk id="2" creationId="{723F0CD7-2BE3-4095-8E21-C8EA555A1395}"/>
          </ac:spMkLst>
        </pc:spChg>
      </pc:sldChg>
      <pc:sldChg chg="modSp mod modNotesTx">
        <pc:chgData name="Zach Atkins" userId="ca82453dc6ceb885" providerId="LiveId" clId="{88E66595-D4FC-440F-BE07-E8779B7D441D}" dt="2021-03-03T17:45:27.956" v="4479" actId="20577"/>
        <pc:sldMkLst>
          <pc:docMk/>
          <pc:sldMk cId="1133511763" sldId="812"/>
        </pc:sldMkLst>
        <pc:spChg chg="mod">
          <ac:chgData name="Zach Atkins" userId="ca82453dc6ceb885" providerId="LiveId" clId="{88E66595-D4FC-440F-BE07-E8779B7D441D}" dt="2021-03-03T17:40:14.159" v="3652" actId="14"/>
          <ac:spMkLst>
            <pc:docMk/>
            <pc:sldMk cId="1133511763" sldId="812"/>
            <ac:spMk id="2" creationId="{37DF1566-311E-4D9C-8FC3-BB6329622AA1}"/>
          </ac:spMkLst>
        </pc:spChg>
      </pc:sldChg>
      <pc:sldChg chg="addSp delSp modSp new mod modClrScheme chgLayout modNotesTx">
        <pc:chgData name="Zach Atkins" userId="ca82453dc6ceb885" providerId="LiveId" clId="{88E66595-D4FC-440F-BE07-E8779B7D441D}" dt="2021-03-03T17:47:59.601" v="4645"/>
        <pc:sldMkLst>
          <pc:docMk/>
          <pc:sldMk cId="3120946413" sldId="814"/>
        </pc:sldMkLst>
        <pc:spChg chg="del mod ord">
          <ac:chgData name="Zach Atkins" userId="ca82453dc6ceb885" providerId="LiveId" clId="{88E66595-D4FC-440F-BE07-E8779B7D441D}" dt="2021-03-02T19:05:54.842" v="12" actId="700"/>
          <ac:spMkLst>
            <pc:docMk/>
            <pc:sldMk cId="3120946413" sldId="814"/>
            <ac:spMk id="2" creationId="{B300A824-6B61-44D9-AC44-C8DDD58D203B}"/>
          </ac:spMkLst>
        </pc:spChg>
        <pc:spChg chg="add mod ord">
          <ac:chgData name="Zach Atkins" userId="ca82453dc6ceb885" providerId="LiveId" clId="{88E66595-D4FC-440F-BE07-E8779B7D441D}" dt="2021-03-02T19:06:14.186" v="57" actId="20577"/>
          <ac:spMkLst>
            <pc:docMk/>
            <pc:sldMk cId="3120946413" sldId="814"/>
            <ac:spMk id="3" creationId="{74B55C66-E058-41CD-B48F-AAC96F91899B}"/>
          </ac:spMkLst>
        </pc:spChg>
        <pc:spChg chg="add mod ord">
          <ac:chgData name="Zach Atkins" userId="ca82453dc6ceb885" providerId="LiveId" clId="{88E66595-D4FC-440F-BE07-E8779B7D441D}" dt="2021-03-02T19:16:55.905" v="94" actId="242"/>
          <ac:spMkLst>
            <pc:docMk/>
            <pc:sldMk cId="3120946413" sldId="814"/>
            <ac:spMk id="4" creationId="{434A81E2-8B28-4016-A9FB-0ABFE8784F5F}"/>
          </ac:spMkLst>
        </pc:spChg>
        <pc:spChg chg="add del mod ord">
          <ac:chgData name="Zach Atkins" userId="ca82453dc6ceb885" providerId="LiveId" clId="{88E66595-D4FC-440F-BE07-E8779B7D441D}" dt="2021-03-02T19:15:38.689" v="88" actId="931"/>
          <ac:spMkLst>
            <pc:docMk/>
            <pc:sldMk cId="3120946413" sldId="814"/>
            <ac:spMk id="5" creationId="{B4924744-6438-441D-8D42-C28FE1EAA902}"/>
          </ac:spMkLst>
        </pc:spChg>
        <pc:picChg chg="add mod">
          <ac:chgData name="Zach Atkins" userId="ca82453dc6ceb885" providerId="LiveId" clId="{88E66595-D4FC-440F-BE07-E8779B7D441D}" dt="2021-03-02T19:15:41.583" v="89" actId="27614"/>
          <ac:picMkLst>
            <pc:docMk/>
            <pc:sldMk cId="3120946413" sldId="814"/>
            <ac:picMk id="7" creationId="{A71AE0C2-1CB9-4759-B9BE-486C76A1435E}"/>
          </ac:picMkLst>
        </pc:picChg>
      </pc:sldChg>
      <pc:sldMasterChg chg="modSp mod modSldLayout">
        <pc:chgData name="Zach Atkins" userId="ca82453dc6ceb885" providerId="LiveId" clId="{88E66595-D4FC-440F-BE07-E8779B7D441D}" dt="2021-03-02T19:22:07.753" v="117"/>
        <pc:sldMasterMkLst>
          <pc:docMk/>
          <pc:sldMasterMk cId="0" sldId="2147483709"/>
        </pc:sldMasterMkLst>
        <pc:spChg chg="mod">
          <ac:chgData name="Zach Atkins" userId="ca82453dc6ceb885" providerId="LiveId" clId="{88E66595-D4FC-440F-BE07-E8779B7D441D}" dt="2021-03-02T19:21:40.336" v="108"/>
          <ac:spMkLst>
            <pc:docMk/>
            <pc:sldMasterMk cId="0" sldId="2147483709"/>
            <ac:spMk id="14" creationId="{00000000-0000-0000-0000-000000000000}"/>
          </ac:spMkLst>
        </pc:spChg>
        <pc:sldLayoutChg chg="modSp mod">
          <pc:chgData name="Zach Atkins" userId="ca82453dc6ceb885" providerId="LiveId" clId="{88E66595-D4FC-440F-BE07-E8779B7D441D}" dt="2021-03-02T19:22:07.753" v="117"/>
          <pc:sldLayoutMkLst>
            <pc:docMk/>
            <pc:sldMasterMk cId="0" sldId="2147483709"/>
            <pc:sldLayoutMk cId="0" sldId="2147483710"/>
          </pc:sldLayoutMkLst>
          <pc:spChg chg="mod">
            <ac:chgData name="Zach Atkins" userId="ca82453dc6ceb885" providerId="LiveId" clId="{88E66595-D4FC-440F-BE07-E8779B7D441D}" dt="2021-03-02T19:22:07.753" v="117"/>
            <ac:spMkLst>
              <pc:docMk/>
              <pc:sldMasterMk cId="0" sldId="2147483709"/>
              <pc:sldLayoutMk cId="0" sldId="2147483710"/>
              <ac:spMk id="14"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vl1pPr>
          </a:lstStyle>
          <a:p>
            <a:endParaRPr lang="en-US" dirty="0">
              <a:latin typeface="Arial"/>
            </a:endParaRPr>
          </a:p>
        </p:txBody>
      </p:sp>
      <p:sp>
        <p:nvSpPr>
          <p:cNvPr id="3" name="Date Placeholder 2"/>
          <p:cNvSpPr>
            <a:spLocks noGrp="1"/>
          </p:cNvSpPr>
          <p:nvPr>
            <p:ph type="dt" sz="quarter" idx="1"/>
          </p:nvPr>
        </p:nvSpPr>
        <p:spPr>
          <a:xfrm>
            <a:off x="3978132" y="2"/>
            <a:ext cx="3043343" cy="465455"/>
          </a:xfrm>
          <a:prstGeom prst="rect">
            <a:avLst/>
          </a:prstGeom>
        </p:spPr>
        <p:txBody>
          <a:bodyPr vert="horz" lIns="93253" tIns="46627" rIns="93253" bIns="46627" rtlCol="0"/>
          <a:lstStyle>
            <a:lvl1pPr algn="r">
              <a:defRPr sz="1100"/>
            </a:lvl1pPr>
          </a:lstStyle>
          <a:p>
            <a:fld id="{7A1D2F2F-8618-2143-A89B-2D6D3F007EBC}" type="datetimeFigureOut">
              <a:rPr lang="en-US" smtClean="0">
                <a:latin typeface="Arial"/>
              </a:rPr>
              <a:pPr/>
              <a:t>3/4/2021</a:t>
            </a:fld>
            <a:endParaRPr lang="en-US" dirty="0">
              <a:latin typeface="Arial"/>
            </a:endParaRPr>
          </a:p>
        </p:txBody>
      </p:sp>
      <p:sp>
        <p:nvSpPr>
          <p:cNvPr id="4" name="Footer Placeholder 3"/>
          <p:cNvSpPr>
            <a:spLocks noGrp="1"/>
          </p:cNvSpPr>
          <p:nvPr>
            <p:ph type="ftr" sz="quarter" idx="2"/>
          </p:nvPr>
        </p:nvSpPr>
        <p:spPr>
          <a:xfrm>
            <a:off x="0" y="8842031"/>
            <a:ext cx="3043343" cy="465455"/>
          </a:xfrm>
          <a:prstGeom prst="rect">
            <a:avLst/>
          </a:prstGeom>
        </p:spPr>
        <p:txBody>
          <a:bodyPr vert="horz" lIns="93253" tIns="46627" rIns="93253" bIns="46627" rtlCol="0" anchor="b"/>
          <a:lstStyle>
            <a:lvl1pPr algn="l">
              <a:defRPr sz="1100"/>
            </a:lvl1pPr>
          </a:lstStyle>
          <a:p>
            <a:endParaRPr lang="en-US" dirty="0">
              <a:latin typeface="Arial"/>
            </a:endParaRPr>
          </a:p>
        </p:txBody>
      </p:sp>
      <p:sp>
        <p:nvSpPr>
          <p:cNvPr id="5" name="Slide Number Placeholder 4"/>
          <p:cNvSpPr>
            <a:spLocks noGrp="1"/>
          </p:cNvSpPr>
          <p:nvPr>
            <p:ph type="sldNum" sz="quarter" idx="3"/>
          </p:nvPr>
        </p:nvSpPr>
        <p:spPr>
          <a:xfrm>
            <a:off x="3978132" y="8842031"/>
            <a:ext cx="3043343" cy="465455"/>
          </a:xfrm>
          <a:prstGeom prst="rect">
            <a:avLst/>
          </a:prstGeom>
        </p:spPr>
        <p:txBody>
          <a:bodyPr vert="horz" lIns="93253" tIns="46627" rIns="93253" bIns="46627" rtlCol="0" anchor="b"/>
          <a:lstStyle>
            <a:lvl1pPr algn="r">
              <a:defRPr sz="1100"/>
            </a:lvl1pPr>
          </a:lstStyle>
          <a:p>
            <a:fld id="{CE221CE3-F987-1944-AB66-8BE5522C5EC6}"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322848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atin typeface="Arial"/>
              </a:defRPr>
            </a:lvl1pPr>
          </a:lstStyle>
          <a:p>
            <a:endParaRPr lang="en-US" dirty="0"/>
          </a:p>
        </p:txBody>
      </p:sp>
      <p:sp>
        <p:nvSpPr>
          <p:cNvPr id="3" name="Date Placeholder 2"/>
          <p:cNvSpPr>
            <a:spLocks noGrp="1"/>
          </p:cNvSpPr>
          <p:nvPr>
            <p:ph type="dt" idx="1"/>
          </p:nvPr>
        </p:nvSpPr>
        <p:spPr>
          <a:xfrm>
            <a:off x="3978132" y="2"/>
            <a:ext cx="3043343" cy="465455"/>
          </a:xfrm>
          <a:prstGeom prst="rect">
            <a:avLst/>
          </a:prstGeom>
        </p:spPr>
        <p:txBody>
          <a:bodyPr vert="horz" lIns="93253" tIns="46627" rIns="93253" bIns="46627" rtlCol="0"/>
          <a:lstStyle>
            <a:lvl1pPr algn="r">
              <a:defRPr sz="1100">
                <a:latin typeface="Arial"/>
              </a:defRPr>
            </a:lvl1pPr>
          </a:lstStyle>
          <a:p>
            <a:fld id="{D8B0A143-2353-BE4A-A6C4-57C9AE3FBC68}" type="datetimeFigureOut">
              <a:rPr lang="en-US" smtClean="0"/>
              <a:pPr/>
              <a:t>3/4/2021</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253" tIns="46627" rIns="93253" bIns="46627"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253" tIns="46627" rIns="93253" bIns="4662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53" tIns="46627" rIns="93253" bIns="46627" rtlCol="0" anchor="b"/>
          <a:lstStyle>
            <a:lvl1pPr algn="l">
              <a:defRPr sz="1100">
                <a:latin typeface="Arial"/>
              </a:defRPr>
            </a:lvl1pPr>
          </a:lstStyle>
          <a:p>
            <a:endParaRPr lang="en-US" dirty="0"/>
          </a:p>
        </p:txBody>
      </p:sp>
      <p:sp>
        <p:nvSpPr>
          <p:cNvPr id="7" name="Slide Number Placeholder 6"/>
          <p:cNvSpPr>
            <a:spLocks noGrp="1"/>
          </p:cNvSpPr>
          <p:nvPr>
            <p:ph type="sldNum" sz="quarter" idx="5"/>
          </p:nvPr>
        </p:nvSpPr>
        <p:spPr>
          <a:xfrm>
            <a:off x="3978132" y="8842031"/>
            <a:ext cx="3043343" cy="465455"/>
          </a:xfrm>
          <a:prstGeom prst="rect">
            <a:avLst/>
          </a:prstGeom>
        </p:spPr>
        <p:txBody>
          <a:bodyPr vert="horz" lIns="93253" tIns="46627" rIns="93253" bIns="46627" rtlCol="0" anchor="b"/>
          <a:lstStyle>
            <a:lvl1pPr algn="r">
              <a:defRPr sz="1100">
                <a:latin typeface="Arial"/>
              </a:defRPr>
            </a:lvl1pPr>
          </a:lstStyle>
          <a:p>
            <a:fld id="{4CFDF800-FE0E-A944-8AC1-D57C07B352FC}" type="slidenum">
              <a:rPr lang="en-US" smtClean="0"/>
              <a:pPr/>
              <a:t>‹#›</a:t>
            </a:fld>
            <a:endParaRPr lang="en-US" dirty="0"/>
          </a:p>
        </p:txBody>
      </p:sp>
    </p:spTree>
    <p:extLst>
      <p:ext uri="{BB962C8B-B14F-4D97-AF65-F5344CB8AC3E}">
        <p14:creationId xmlns:p14="http://schemas.microsoft.com/office/powerpoint/2010/main" val="35167650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baseline="0" dirty="0"/>
              <a:t>My name is Zachary Atkins, and I am a senior at the University of Kansas studying computer science and mathematics.</a:t>
            </a:r>
          </a:p>
          <a:p>
            <a:endParaRPr lang="en-US" baseline="0" dirty="0"/>
          </a:p>
          <a:p>
            <a:r>
              <a:rPr lang="en-US" baseline="0" dirty="0"/>
              <a:t>This </a:t>
            </a:r>
            <a:r>
              <a:rPr lang="en-US" baseline="0" dirty="0" err="1"/>
              <a:t>minisymposium</a:t>
            </a:r>
            <a:r>
              <a:rPr lang="en-US" baseline="0" dirty="0"/>
              <a:t> is the result of research done during my internship at Lawrence Livermore National Laboratory under the mentorship of Chris </a:t>
            </a:r>
            <a:r>
              <a:rPr lang="en-US" baseline="0" dirty="0" err="1"/>
              <a:t>Vogl</a:t>
            </a:r>
            <a:r>
              <a:rPr lang="en-US" baseline="0" dirty="0"/>
              <a:t> and in collaboration with Agnieszka </a:t>
            </a:r>
            <a:r>
              <a:rPr lang="en-US" baseline="0" dirty="0" err="1"/>
              <a:t>Miedlar</a:t>
            </a:r>
            <a:r>
              <a:rPr lang="en-US" baseline="0" dirty="0"/>
              <a:t> from the department of mathematics at the University of Kansas.</a:t>
            </a:r>
          </a:p>
          <a:p>
            <a:endParaRPr lang="en-US" baseline="0"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a:t>
            </a:fld>
            <a:endParaRPr lang="en-US" dirty="0"/>
          </a:p>
        </p:txBody>
      </p:sp>
    </p:spTree>
    <p:extLst>
      <p:ext uri="{BB962C8B-B14F-4D97-AF65-F5344CB8AC3E}">
        <p14:creationId xmlns:p14="http://schemas.microsoft.com/office/powerpoint/2010/main" val="1448349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In order to enforce the constraint on the averaged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r>
                  <a:rPr lang="en-US" dirty="0"/>
                  <a:t>’s,</a:t>
                </a:r>
                <a:r>
                  <a:rPr lang="en-US" baseline="0" dirty="0"/>
                  <a:t> we must update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𝑣</m:t>
                        </m:r>
                      </m:e>
                      <m:sub>
                        <m:r>
                          <a:rPr lang="en-US" b="0" i="1" baseline="0" smtClean="0">
                            <a:latin typeface="Cambria Math" panose="02040503050406030204" pitchFamily="18" charset="0"/>
                          </a:rPr>
                          <m:t>𝑘</m:t>
                        </m:r>
                      </m:sub>
                    </m:sSub>
                  </m:oMath>
                </a14:m>
                <a:r>
                  <a:rPr lang="en-US" dirty="0"/>
                  <a:t> by </a:t>
                </a:r>
                <a14:m>
                  <m:oMath xmlns:m="http://schemas.openxmlformats.org/officeDocument/2006/math">
                    <m:r>
                      <a:rPr lang="en-US" b="0" i="1" smtClean="0">
                        <a:latin typeface="Cambria Math" panose="02040503050406030204" pitchFamily="18" charset="0"/>
                      </a:rPr>
                      <m:t>𝐾</m:t>
                    </m:r>
                  </m:oMath>
                </a14:m>
                <a:r>
                  <a:rPr lang="en-US" dirty="0"/>
                  <a:t> times the product of</a:t>
                </a:r>
                <a:r>
                  <a:rPr lang="en-US" baseline="0" dirty="0"/>
                  <a:t>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𝐴</m:t>
                        </m:r>
                      </m:e>
                      <m:sub>
                        <m:d>
                          <m:dPr>
                            <m:begChr m:val="["/>
                            <m:endChr m:val="]"/>
                            <m:ctrlPr>
                              <a:rPr lang="en-US" b="0" i="1" baseline="0" smtClean="0">
                                <a:latin typeface="Cambria Math" panose="02040503050406030204" pitchFamily="18" charset="0"/>
                              </a:rPr>
                            </m:ctrlPr>
                          </m:dPr>
                          <m:e>
                            <m:r>
                              <a:rPr lang="en-US" b="0" i="1" baseline="0" smtClean="0">
                                <a:latin typeface="Cambria Math" panose="02040503050406030204" pitchFamily="18" charset="0"/>
                              </a:rPr>
                              <m:t>𝑘</m:t>
                            </m:r>
                          </m:e>
                        </m:d>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sub>
                    </m:sSub>
                  </m:oMath>
                </a14:m>
                <a:endParaRPr lang="en-US" dirty="0"/>
              </a:p>
              <a:p>
                <a:endParaRPr lang="en-US" dirty="0"/>
              </a:p>
              <a:p>
                <a:r>
                  <a:rPr lang="en-US" dirty="0"/>
                  <a:t>Each node then shares its newly computed</a:t>
                </a:r>
                <a:r>
                  <a:rPr lang="en-US" baseline="0" dirty="0"/>
                  <a:t> local approximation with each of its neighbors according to a doubly stochastic mixing matrix. </a:t>
                </a:r>
              </a:p>
              <a:p>
                <a:r>
                  <a:rPr lang="en-US" baseline="0" dirty="0"/>
                  <a:t>In practice, this typically means averaging its own and each of its neighbors’ local approximations</a:t>
                </a:r>
              </a:p>
              <a:p>
                <a:endParaRPr lang="en-US" baseline="0" dirty="0"/>
              </a:p>
              <a:p>
                <a:r>
                  <a:rPr lang="en-US" baseline="0" dirty="0"/>
                  <a:t>Similarly to the local updates, the global constraint on the </a:t>
                </a:r>
                <a:r>
                  <a:rPr lang="en-US" dirty="0"/>
                  <a:t>averaged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r>
                  <a:rPr lang="en-US" dirty="0"/>
                  <a:t>’s is maintained by the double-stochasticity of the</a:t>
                </a:r>
                <a:r>
                  <a:rPr lang="en-US" baseline="0" dirty="0"/>
                  <a:t> mixing matrix </a:t>
                </a:r>
                <a14:m>
                  <m:oMath xmlns:m="http://schemas.openxmlformats.org/officeDocument/2006/math">
                    <m:r>
                      <a:rPr lang="en-US" i="1" baseline="0" smtClean="0">
                        <a:latin typeface="Cambria Math" panose="02040503050406030204" pitchFamily="18" charset="0"/>
                        <a:ea typeface="Cambria Math" panose="02040503050406030204" pitchFamily="18" charset="0"/>
                      </a:rPr>
                      <m:t>𝒲</m:t>
                    </m:r>
                  </m:oMath>
                </a14:m>
                <a:endParaRPr lang="en-US" dirty="0"/>
              </a:p>
              <a:p>
                <a:endParaRPr lang="en-US" dirty="0"/>
              </a:p>
            </p:txBody>
          </p:sp>
        </mc:Choice>
        <mc:Fallback xmlns="">
          <p:sp>
            <p:nvSpPr>
              <p:cNvPr id="3" name="Notes Placeholder 2"/>
              <p:cNvSpPr>
                <a:spLocks noGrp="1"/>
              </p:cNvSpPr>
              <p:nvPr>
                <p:ph type="body" idx="1"/>
              </p:nvPr>
            </p:nvSpPr>
            <p:spPr/>
            <p:txBody>
              <a:bodyPr/>
              <a:lstStyle/>
              <a:p>
                <a:r>
                  <a:rPr lang="en-US" dirty="0"/>
                  <a:t>In order to enforce the constraint on the averaged </a:t>
                </a:r>
                <a:r>
                  <a:rPr lang="en-US" b="0" i="0">
                    <a:latin typeface="Cambria Math" panose="02040503050406030204" pitchFamily="18" charset="0"/>
                  </a:rPr>
                  <a:t>𝑣_𝑘</a:t>
                </a:r>
                <a:r>
                  <a:rPr lang="en-US" dirty="0"/>
                  <a:t>’s,</a:t>
                </a:r>
                <a:r>
                  <a:rPr lang="en-US" baseline="0" dirty="0"/>
                  <a:t> we must update </a:t>
                </a:r>
                <a:r>
                  <a:rPr lang="en-US" b="0" i="0" baseline="0">
                    <a:latin typeface="Cambria Math" panose="02040503050406030204" pitchFamily="18" charset="0"/>
                  </a:rPr>
                  <a:t>𝑣_𝑘</a:t>
                </a:r>
                <a:r>
                  <a:rPr lang="en-US" dirty="0"/>
                  <a:t> by </a:t>
                </a:r>
                <a:r>
                  <a:rPr lang="en-US" b="0" i="0">
                    <a:latin typeface="Cambria Math" panose="02040503050406030204" pitchFamily="18" charset="0"/>
                  </a:rPr>
                  <a:t>𝐾</a:t>
                </a:r>
                <a:r>
                  <a:rPr lang="en-US" dirty="0"/>
                  <a:t> times the product of</a:t>
                </a:r>
                <a:r>
                  <a:rPr lang="en-US" baseline="0" dirty="0"/>
                  <a:t> </a:t>
                </a:r>
                <a:r>
                  <a:rPr lang="en-US" b="0" i="0" baseline="0">
                    <a:latin typeface="Cambria Math" panose="02040503050406030204" pitchFamily="18" charset="0"/>
                  </a:rPr>
                  <a:t>𝐴_[𝑘] </a:t>
                </a:r>
                <a:r>
                  <a:rPr lang="en-US" dirty="0"/>
                  <a:t> and </a:t>
                </a:r>
                <a:r>
                  <a:rPr lang="en-US" b="0" i="0">
                    <a:latin typeface="Cambria Math" panose="02040503050406030204" pitchFamily="18" charset="0"/>
                  </a:rPr>
                  <a:t>𝑥_[𝑘] </a:t>
                </a:r>
                <a:endParaRPr lang="en-US" dirty="0"/>
              </a:p>
              <a:p>
                <a:endParaRPr lang="en-US" dirty="0"/>
              </a:p>
              <a:p>
                <a:r>
                  <a:rPr lang="en-US" dirty="0"/>
                  <a:t>Each node then shares its newly computed</a:t>
                </a:r>
                <a:r>
                  <a:rPr lang="en-US" baseline="0" dirty="0"/>
                  <a:t> local approximation with each of its neighbors according to a doubly stochastic mixing matrix. </a:t>
                </a:r>
              </a:p>
              <a:p>
                <a:r>
                  <a:rPr lang="en-US" baseline="0" dirty="0"/>
                  <a:t>In practice, this typically means averaging its own and each of its neighbors’ local approximations</a:t>
                </a:r>
              </a:p>
              <a:p>
                <a:endParaRPr lang="en-US" baseline="0" dirty="0"/>
              </a:p>
              <a:p>
                <a:r>
                  <a:rPr lang="en-US" baseline="0" dirty="0"/>
                  <a:t>Similarly to the local updates, the global constraint on the </a:t>
                </a:r>
                <a:r>
                  <a:rPr lang="en-US" dirty="0"/>
                  <a:t>averaged </a:t>
                </a:r>
                <a:r>
                  <a:rPr lang="en-US" b="0" i="0">
                    <a:latin typeface="Cambria Math" panose="02040503050406030204" pitchFamily="18" charset="0"/>
                  </a:rPr>
                  <a:t>𝑣_𝑘</a:t>
                </a:r>
                <a:r>
                  <a:rPr lang="en-US" dirty="0"/>
                  <a:t>’s is maintained by the double-stochasticity of the</a:t>
                </a:r>
                <a:r>
                  <a:rPr lang="en-US" baseline="0" dirty="0"/>
                  <a:t> mixing matrix </a:t>
                </a:r>
                <a:r>
                  <a:rPr lang="en-US" i="0" baseline="0">
                    <a:latin typeface="Cambria Math" panose="02040503050406030204" pitchFamily="18" charset="0"/>
                    <a:ea typeface="Cambria Math" panose="02040503050406030204" pitchFamily="18" charset="0"/>
                  </a:rPr>
                  <a:t>𝒲</a:t>
                </a:r>
                <a:endParaRPr lang="en-US" dirty="0"/>
              </a:p>
              <a:p>
                <a:endParaRPr lang="en-US" dirty="0"/>
              </a:p>
            </p:txBody>
          </p:sp>
        </mc:Fallback>
      </mc:AlternateContent>
      <p:sp>
        <p:nvSpPr>
          <p:cNvPr id="4" name="Slide Number Placeholder 3"/>
          <p:cNvSpPr>
            <a:spLocks noGrp="1"/>
          </p:cNvSpPr>
          <p:nvPr>
            <p:ph type="sldNum" sz="quarter" idx="5"/>
          </p:nvPr>
        </p:nvSpPr>
        <p:spPr/>
        <p:txBody>
          <a:bodyPr/>
          <a:lstStyle/>
          <a:p>
            <a:fld id="{4CFDF800-FE0E-A944-8AC1-D57C07B352FC}" type="slidenum">
              <a:rPr lang="en-US" smtClean="0"/>
              <a:pPr/>
              <a:t>10</a:t>
            </a:fld>
            <a:endParaRPr lang="en-US" dirty="0"/>
          </a:p>
        </p:txBody>
      </p:sp>
    </p:spTree>
    <p:extLst>
      <p:ext uri="{BB962C8B-B14F-4D97-AF65-F5344CB8AC3E}">
        <p14:creationId xmlns:p14="http://schemas.microsoft.com/office/powerpoint/2010/main" val="2429970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To briefly describe the </a:t>
                </a:r>
                <a:r>
                  <a:rPr lang="en-US" dirty="0" err="1"/>
                  <a:t>CoLA</a:t>
                </a:r>
                <a:r>
                  <a:rPr lang="en-US" dirty="0"/>
                  <a:t> algorithm, </a:t>
                </a:r>
              </a:p>
              <a:p>
                <a:endParaRPr lang="en-US" dirty="0"/>
              </a:p>
              <a:p>
                <a:r>
                  <a:rPr lang="en-US" dirty="0"/>
                  <a:t>During each global iteration, each node will </a:t>
                </a:r>
              </a:p>
              <a:p>
                <a:endParaRPr lang="en-US" dirty="0"/>
              </a:p>
              <a:p>
                <a:r>
                  <a:rPr lang="en-US" dirty="0"/>
                  <a:t>first, share its</a:t>
                </a:r>
                <a:r>
                  <a:rPr lang="en-US" baseline="0" dirty="0"/>
                  <a:t> </a:t>
                </a:r>
                <a:r>
                  <a:rPr lang="en-US" dirty="0"/>
                  <a:t>local estimates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𝑣</m:t>
                        </m:r>
                      </m:e>
                      <m:sub>
                        <m:r>
                          <a:rPr lang="en-US" i="1" dirty="0" smtClean="0">
                            <a:latin typeface="Cambria Math" panose="02040503050406030204" pitchFamily="18" charset="0"/>
                          </a:rPr>
                          <m:t>𝑘</m:t>
                        </m:r>
                      </m:sub>
                    </m:sSub>
                  </m:oMath>
                </a14:m>
                <a:r>
                  <a:rPr lang="en-US" dirty="0"/>
                  <a:t> with its</a:t>
                </a:r>
                <a:r>
                  <a:rPr lang="en-US" baseline="0" dirty="0"/>
                  <a:t> </a:t>
                </a:r>
                <a:r>
                  <a:rPr lang="en-US" dirty="0"/>
                  <a:t>neighbors</a:t>
                </a:r>
              </a:p>
              <a:p>
                <a:r>
                  <a:rPr lang="en-US" dirty="0"/>
                  <a:t>second, use its</a:t>
                </a:r>
                <a:r>
                  <a:rPr lang="en-US" baseline="0" dirty="0"/>
                  <a:t> </a:t>
                </a:r>
                <a:r>
                  <a:rPr lang="en-US" dirty="0"/>
                  <a:t>new local estimate, as well as its</a:t>
                </a:r>
                <a:r>
                  <a:rPr lang="en-US" baseline="0" dirty="0"/>
                  <a:t> </a:t>
                </a:r>
                <a:r>
                  <a:rPr lang="en-US" dirty="0"/>
                  <a:t>prior regression coefficients, to compute the</a:t>
                </a:r>
                <a:r>
                  <a:rPr lang="en-US" baseline="0" dirty="0"/>
                  <a:t> </a:t>
                </a:r>
                <a:r>
                  <a:rPr lang="en-US" dirty="0"/>
                  <a:t>local update</a:t>
                </a:r>
                <a:r>
                  <a:rPr lang="en-US" baseline="0" dirty="0"/>
                  <a:t> </a:t>
                </a:r>
                <a14:m>
                  <m:oMath xmlns:m="http://schemas.openxmlformats.org/officeDocument/2006/math">
                    <m:r>
                      <m:rPr>
                        <m:sty m:val="p"/>
                      </m:rPr>
                      <a:rPr lang="en-US" b="0" i="0" dirty="0" smtClean="0">
                        <a:latin typeface="Cambria Math" panose="02040503050406030204" pitchFamily="18" charset="0"/>
                      </a:rPr>
                      <m:t>Δ</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d>
                          <m:dPr>
                            <m:begChr m:val="["/>
                            <m:endChr m:val="]"/>
                            <m:ctrlPr>
                              <a:rPr lang="en-US" i="1" dirty="0" smtClean="0">
                                <a:latin typeface="Cambria Math" panose="02040503050406030204" pitchFamily="18" charset="0"/>
                              </a:rPr>
                            </m:ctrlPr>
                          </m:dPr>
                          <m:e>
                            <m:r>
                              <a:rPr lang="en-US" i="1" dirty="0" smtClean="0">
                                <a:latin typeface="Cambria Math" panose="02040503050406030204" pitchFamily="18" charset="0"/>
                              </a:rPr>
                              <m:t>𝑘</m:t>
                            </m:r>
                          </m:e>
                        </m:d>
                      </m:sub>
                    </m:sSub>
                  </m:oMath>
                </a14:m>
                <a:endParaRPr lang="en-US" dirty="0"/>
              </a:p>
              <a:p>
                <a:r>
                  <a:rPr lang="en-US" dirty="0"/>
                  <a:t>third, update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sub>
                    </m:sSub>
                  </m:oMath>
                </a14:m>
                <a:r>
                  <a:rPr lang="en-US" dirty="0"/>
                  <a:t> using the computed</a:t>
                </a:r>
                <a:r>
                  <a:rPr lang="en-US" baseline="0" dirty="0"/>
                  <a:t> update</a:t>
                </a:r>
                <a:endParaRPr lang="en-US" dirty="0"/>
              </a:p>
              <a:p>
                <a:r>
                  <a:rPr lang="en-US" dirty="0"/>
                  <a:t>fourth, use the local update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𝑘</m:t>
                        </m:r>
                      </m:sub>
                    </m:sSub>
                  </m:oMath>
                </a14:m>
                <a:r>
                  <a:rPr lang="en-US" dirty="0"/>
                  <a:t> to compute its</a:t>
                </a:r>
                <a:r>
                  <a:rPr lang="en-US" baseline="0" dirty="0"/>
                  <a:t> </a:t>
                </a:r>
                <a:r>
                  <a:rPr lang="en-US" dirty="0"/>
                  <a:t>local update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endParaRPr lang="en-US" b="0" dirty="0"/>
              </a:p>
              <a:p>
                <a:r>
                  <a:rPr lang="en-US" dirty="0"/>
                  <a:t>and finally, update its local estimate using the shared local approximation and its computed update</a:t>
                </a:r>
              </a:p>
            </p:txBody>
          </p:sp>
        </mc:Choice>
        <mc:Fallback xmlns="">
          <p:sp>
            <p:nvSpPr>
              <p:cNvPr id="3" name="Notes Placeholder 2"/>
              <p:cNvSpPr>
                <a:spLocks noGrp="1"/>
              </p:cNvSpPr>
              <p:nvPr>
                <p:ph type="body" idx="1"/>
              </p:nvPr>
            </p:nvSpPr>
            <p:spPr/>
            <p:txBody>
              <a:bodyPr/>
              <a:lstStyle/>
              <a:p>
                <a:r>
                  <a:rPr lang="en-US" dirty="0"/>
                  <a:t>To briefly describe the </a:t>
                </a:r>
                <a:r>
                  <a:rPr lang="en-US" dirty="0" err="1"/>
                  <a:t>CoLA</a:t>
                </a:r>
                <a:r>
                  <a:rPr lang="en-US" dirty="0"/>
                  <a:t> algorithm, </a:t>
                </a:r>
              </a:p>
              <a:p>
                <a:endParaRPr lang="en-US" dirty="0"/>
              </a:p>
              <a:p>
                <a:r>
                  <a:rPr lang="en-US" dirty="0"/>
                  <a:t>During each global iteration, each node will </a:t>
                </a:r>
              </a:p>
              <a:p>
                <a:endParaRPr lang="en-US" dirty="0"/>
              </a:p>
              <a:p>
                <a:r>
                  <a:rPr lang="en-US" dirty="0"/>
                  <a:t>first, share its</a:t>
                </a:r>
                <a:r>
                  <a:rPr lang="en-US" baseline="0" dirty="0"/>
                  <a:t> </a:t>
                </a:r>
                <a:r>
                  <a:rPr lang="en-US" dirty="0"/>
                  <a:t>local estimates </a:t>
                </a:r>
                <a:r>
                  <a:rPr lang="en-US" i="0" dirty="0">
                    <a:latin typeface="Cambria Math" panose="02040503050406030204" pitchFamily="18" charset="0"/>
                  </a:rPr>
                  <a:t>𝑣_𝑘</a:t>
                </a:r>
                <a:r>
                  <a:rPr lang="en-US" dirty="0"/>
                  <a:t> with its</a:t>
                </a:r>
                <a:r>
                  <a:rPr lang="en-US" baseline="0" dirty="0"/>
                  <a:t> </a:t>
                </a:r>
                <a:r>
                  <a:rPr lang="en-US" dirty="0"/>
                  <a:t>neighbors</a:t>
                </a:r>
              </a:p>
              <a:p>
                <a:r>
                  <a:rPr lang="en-US" dirty="0"/>
                  <a:t>second, use its</a:t>
                </a:r>
                <a:r>
                  <a:rPr lang="en-US" baseline="0" dirty="0"/>
                  <a:t> </a:t>
                </a:r>
                <a:r>
                  <a:rPr lang="en-US" dirty="0"/>
                  <a:t>new local estimate, as well as its</a:t>
                </a:r>
                <a:r>
                  <a:rPr lang="en-US" baseline="0" dirty="0"/>
                  <a:t> </a:t>
                </a:r>
                <a:r>
                  <a:rPr lang="en-US" dirty="0"/>
                  <a:t>prior regression coefficients, to compute the</a:t>
                </a:r>
                <a:r>
                  <a:rPr lang="en-US" baseline="0" dirty="0"/>
                  <a:t> </a:t>
                </a:r>
                <a:r>
                  <a:rPr lang="en-US" dirty="0"/>
                  <a:t>local update</a:t>
                </a:r>
                <a:r>
                  <a:rPr lang="en-US" baseline="0" dirty="0"/>
                  <a:t> </a:t>
                </a:r>
                <a:r>
                  <a:rPr lang="en-US" b="0" i="0" dirty="0">
                    <a:latin typeface="Cambria Math" panose="02040503050406030204" pitchFamily="18" charset="0"/>
                  </a:rPr>
                  <a:t>Δ</a:t>
                </a:r>
                <a:r>
                  <a:rPr lang="en-US" i="0" dirty="0">
                    <a:latin typeface="Cambria Math" panose="02040503050406030204" pitchFamily="18" charset="0"/>
                  </a:rPr>
                  <a:t>𝑥</a:t>
                </a:r>
                <a:r>
                  <a:rPr lang="en-US" b="0" i="0" dirty="0">
                    <a:latin typeface="Cambria Math" panose="02040503050406030204" pitchFamily="18" charset="0"/>
                  </a:rPr>
                  <a:t>_[</a:t>
                </a:r>
                <a:r>
                  <a:rPr lang="en-US" i="0" dirty="0">
                    <a:latin typeface="Cambria Math" panose="02040503050406030204" pitchFamily="18" charset="0"/>
                  </a:rPr>
                  <a:t>𝑘] </a:t>
                </a:r>
                <a:endParaRPr lang="en-US" dirty="0"/>
              </a:p>
              <a:p>
                <a:r>
                  <a:rPr lang="en-US" dirty="0"/>
                  <a:t>third, update </a:t>
                </a:r>
                <a:r>
                  <a:rPr lang="en-US" b="0" i="0">
                    <a:latin typeface="Cambria Math" panose="02040503050406030204" pitchFamily="18" charset="0"/>
                  </a:rPr>
                  <a:t>𝑥_[𝑘] </a:t>
                </a:r>
                <a:r>
                  <a:rPr lang="en-US" dirty="0"/>
                  <a:t> using the computed</a:t>
                </a:r>
                <a:r>
                  <a:rPr lang="en-US" baseline="0" dirty="0"/>
                  <a:t> update</a:t>
                </a:r>
                <a:endParaRPr lang="en-US" dirty="0"/>
              </a:p>
              <a:p>
                <a:r>
                  <a:rPr lang="en-US" dirty="0"/>
                  <a:t>fourth, use the local update to </a:t>
                </a:r>
                <a:r>
                  <a:rPr lang="en-US" b="0" i="0">
                    <a:latin typeface="Cambria Math" panose="02040503050406030204" pitchFamily="18" charset="0"/>
                  </a:rPr>
                  <a:t>𝑥_𝑘</a:t>
                </a:r>
                <a:r>
                  <a:rPr lang="en-US" dirty="0"/>
                  <a:t> to compute its</a:t>
                </a:r>
                <a:r>
                  <a:rPr lang="en-US" baseline="0" dirty="0"/>
                  <a:t> </a:t>
                </a:r>
                <a:r>
                  <a:rPr lang="en-US" dirty="0"/>
                  <a:t>local update to </a:t>
                </a:r>
                <a:r>
                  <a:rPr lang="en-US" b="0" i="0">
                    <a:latin typeface="Cambria Math" panose="02040503050406030204" pitchFamily="18" charset="0"/>
                  </a:rPr>
                  <a:t>𝑣_𝑘</a:t>
                </a:r>
                <a:endParaRPr lang="en-US" b="0" dirty="0"/>
              </a:p>
              <a:p>
                <a:r>
                  <a:rPr lang="en-US" dirty="0"/>
                  <a:t>and finally, update its local estimate using the shared local approximation and its computed update</a:t>
                </a:r>
              </a:p>
            </p:txBody>
          </p:sp>
        </mc:Fallback>
      </mc:AlternateContent>
      <p:sp>
        <p:nvSpPr>
          <p:cNvPr id="4" name="Slide Number Placeholder 3"/>
          <p:cNvSpPr>
            <a:spLocks noGrp="1"/>
          </p:cNvSpPr>
          <p:nvPr>
            <p:ph type="sldNum" sz="quarter" idx="5"/>
          </p:nvPr>
        </p:nvSpPr>
        <p:spPr/>
        <p:txBody>
          <a:bodyPr/>
          <a:lstStyle/>
          <a:p>
            <a:fld id="{4CFDF800-FE0E-A944-8AC1-D57C07B352FC}" type="slidenum">
              <a:rPr lang="en-US" smtClean="0"/>
              <a:pPr/>
              <a:t>11</a:t>
            </a:fld>
            <a:endParaRPr lang="en-US" dirty="0"/>
          </a:p>
        </p:txBody>
      </p:sp>
    </p:spTree>
    <p:extLst>
      <p:ext uri="{BB962C8B-B14F-4D97-AF65-F5344CB8AC3E}">
        <p14:creationId xmlns:p14="http://schemas.microsoft.com/office/powerpoint/2010/main" val="937569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As presented, the </a:t>
                </a:r>
                <a:r>
                  <a:rPr lang="en-US" dirty="0" err="1"/>
                  <a:t>CoLA</a:t>
                </a:r>
                <a:r>
                  <a:rPr lang="en-US" dirty="0"/>
                  <a:t> algorithm lacks a clear local stopping criteria.</a:t>
                </a:r>
              </a:p>
              <a:p>
                <a:endParaRPr lang="en-US" dirty="0"/>
              </a:p>
              <a:p>
                <a:r>
                  <a:rPr lang="en-US" dirty="0"/>
                  <a:t>The original paper presented some “local certificates for global accuracy” but we found that the given local quantities showed little, if any, convergence throughout the execution of the algorithm.</a:t>
                </a:r>
              </a:p>
              <a:p>
                <a:r>
                  <a:rPr lang="en-US" dirty="0"/>
                  <a:t>This is likely due primarily to the conditioning of our data, but the challenges persisted regardless of the preprocessing of the data.</a:t>
                </a:r>
              </a:p>
              <a:p>
                <a:endParaRPr lang="en-US" dirty="0"/>
              </a:p>
              <a:p>
                <a:r>
                  <a:rPr lang="en-US" dirty="0"/>
                  <a:t>As such, we sought a more effective local stopping criteria.</a:t>
                </a:r>
              </a:p>
              <a:p>
                <a:r>
                  <a:rPr lang="en-US" dirty="0"/>
                  <a:t>We considered several options, but the most promising was the magnitude of the local updates </a:t>
                </a:r>
                <a14:m>
                  <m:oMath xmlns:m="http://schemas.openxmlformats.org/officeDocument/2006/math">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sub>
                    </m:sSub>
                  </m:oMath>
                </a14:m>
                <a:endParaRPr lang="en-US" dirty="0"/>
              </a:p>
              <a:p>
                <a:endParaRPr lang="en-US" dirty="0"/>
              </a:p>
              <a:p>
                <a:r>
                  <a:rPr lang="en-US" dirty="0"/>
                  <a:t>However, as we will see in the numerical results, this was only effective if the data was preprocessed</a:t>
                </a:r>
              </a:p>
              <a:p>
                <a:r>
                  <a:rPr lang="en-US" dirty="0"/>
                  <a:t>This preprocessing was not universally required, however, and we found that the local updates converged far better for well conditioned data. </a:t>
                </a:r>
              </a:p>
              <a:p>
                <a:endParaRPr lang="en-US" dirty="0"/>
              </a:p>
              <a:p>
                <a:r>
                  <a:rPr lang="en-US" dirty="0"/>
                  <a:t>Additionally, in order to be applicable for our desired use case, the </a:t>
                </a:r>
                <a:r>
                  <a:rPr lang="en-US" dirty="0" err="1"/>
                  <a:t>CoLA</a:t>
                </a:r>
                <a:r>
                  <a:rPr lang="en-US" dirty="0"/>
                  <a:t> algorithm will require further mitigation features for unreliability</a:t>
                </a:r>
              </a:p>
              <a:p>
                <a:pPr marL="171450" indent="-171450">
                  <a:buFontTx/>
                  <a:buChar char="-"/>
                </a:pPr>
                <a:r>
                  <a:rPr lang="en-US" dirty="0"/>
                  <a:t>intermittent node connection failure </a:t>
                </a:r>
              </a:p>
              <a:p>
                <a:pPr marL="171450" indent="-171450">
                  <a:buFontTx/>
                  <a:buChar char="-"/>
                </a:pPr>
                <a:r>
                  <a:rPr lang="en-US" dirty="0"/>
                  <a:t>resilience to bad data, whether due to data corruption or malicious data</a:t>
                </a:r>
              </a:p>
            </p:txBody>
          </p:sp>
        </mc:Choice>
        <mc:Fallback xmlns="">
          <p:sp>
            <p:nvSpPr>
              <p:cNvPr id="3" name="Notes Placeholder 2"/>
              <p:cNvSpPr>
                <a:spLocks noGrp="1"/>
              </p:cNvSpPr>
              <p:nvPr>
                <p:ph type="body" idx="1"/>
              </p:nvPr>
            </p:nvSpPr>
            <p:spPr/>
            <p:txBody>
              <a:bodyPr/>
              <a:lstStyle/>
              <a:p>
                <a:r>
                  <a:rPr lang="en-US" dirty="0"/>
                  <a:t>As presented, the </a:t>
                </a:r>
                <a:r>
                  <a:rPr lang="en-US" dirty="0" err="1"/>
                  <a:t>CoLA</a:t>
                </a:r>
                <a:r>
                  <a:rPr lang="en-US" dirty="0"/>
                  <a:t> algorithm lacks a clear local stopping criteria </a:t>
                </a:r>
              </a:p>
              <a:p>
                <a:endParaRPr lang="en-US" dirty="0"/>
              </a:p>
              <a:p>
                <a:r>
                  <a:rPr lang="en-US" dirty="0"/>
                  <a:t>We considered several options, but the most promising was the magnitude of the local updates </a:t>
                </a:r>
                <a:r>
                  <a:rPr lang="en-US" b="0" i="0">
                    <a:latin typeface="Cambria Math" panose="02040503050406030204" pitchFamily="18" charset="0"/>
                  </a:rPr>
                  <a:t>Δ𝑥_[𝑘] </a:t>
                </a:r>
                <a:endParaRPr lang="en-US" dirty="0"/>
              </a:p>
              <a:p>
                <a:endParaRPr lang="en-US" dirty="0"/>
              </a:p>
              <a:p>
                <a:r>
                  <a:rPr lang="en-US" dirty="0"/>
                  <a:t>However, as we will see in the numerical results, this was only effective if the data was preprocessed</a:t>
                </a:r>
              </a:p>
              <a:p>
                <a:r>
                  <a:rPr lang="en-US" dirty="0"/>
                  <a:t>This was not universally true, however, and seems to be a side-effect of the poor conditioning of our dataset</a:t>
                </a:r>
              </a:p>
              <a:p>
                <a:endParaRPr lang="en-US" dirty="0"/>
              </a:p>
              <a:p>
                <a:r>
                  <a:rPr lang="en-US" dirty="0"/>
                  <a:t>Additionally, in order to be applicable for our desired use case, the </a:t>
                </a:r>
                <a:r>
                  <a:rPr lang="en-US" dirty="0" err="1"/>
                  <a:t>CoLA</a:t>
                </a:r>
                <a:r>
                  <a:rPr lang="en-US" dirty="0"/>
                  <a:t> algorithm will require further mitigation features for unreliability</a:t>
                </a:r>
              </a:p>
              <a:p>
                <a:pPr marL="171450" indent="-171450">
                  <a:buFontTx/>
                  <a:buChar char="-"/>
                </a:pPr>
                <a:r>
                  <a:rPr lang="en-US" dirty="0"/>
                  <a:t>intermittent node connection failure </a:t>
                </a:r>
              </a:p>
              <a:p>
                <a:pPr marL="171450" indent="-171450">
                  <a:buFontTx/>
                  <a:buChar char="-"/>
                </a:pPr>
                <a:r>
                  <a:rPr lang="en-US" dirty="0"/>
                  <a:t>resilience to bad data, whether due to data corruption or malicious data</a:t>
                </a:r>
              </a:p>
            </p:txBody>
          </p:sp>
        </mc:Fallback>
      </mc:AlternateContent>
      <p:sp>
        <p:nvSpPr>
          <p:cNvPr id="4" name="Slide Number Placeholder 3"/>
          <p:cNvSpPr>
            <a:spLocks noGrp="1"/>
          </p:cNvSpPr>
          <p:nvPr>
            <p:ph type="sldNum" sz="quarter" idx="5"/>
          </p:nvPr>
        </p:nvSpPr>
        <p:spPr/>
        <p:txBody>
          <a:bodyPr/>
          <a:lstStyle/>
          <a:p>
            <a:fld id="{4CFDF800-FE0E-A944-8AC1-D57C07B352FC}" type="slidenum">
              <a:rPr lang="en-US" smtClean="0"/>
              <a:pPr/>
              <a:t>12</a:t>
            </a:fld>
            <a:endParaRPr lang="en-US" dirty="0"/>
          </a:p>
        </p:txBody>
      </p:sp>
    </p:spTree>
    <p:extLst>
      <p:ext uri="{BB962C8B-B14F-4D97-AF65-F5344CB8AC3E}">
        <p14:creationId xmlns:p14="http://schemas.microsoft.com/office/powerpoint/2010/main" val="1834207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Our experiments were performed with a dataset composed of columns of SMART Inverter voltages, and we sought to predict the voltage at a meter upstream of those inverters.</a:t>
                </a:r>
              </a:p>
              <a:p>
                <a:endParaRPr lang="en-US" dirty="0"/>
              </a:p>
              <a:p>
                <a:r>
                  <a:rPr lang="en-US" baseline="0" dirty="0"/>
                  <a:t>Unfortunately, the resulting data matrix was extremely poorly conditioned. As a result, preprocessing of the data was not only helpful, but necessary, to attaining useful results. </a:t>
                </a:r>
              </a:p>
              <a:p>
                <a:r>
                  <a:rPr lang="en-US" baseline="0" dirty="0"/>
                  <a:t>Our preconditioning involved centering and normalizing the data column-wise, and was performed in a fully decentralized fashion, requiring only the local data column and the target vector </a:t>
                </a:r>
                <a14:m>
                  <m:oMath xmlns:m="http://schemas.openxmlformats.org/officeDocument/2006/math">
                    <m:r>
                      <a:rPr lang="en-US" b="0" i="1" baseline="0" smtClean="0">
                        <a:latin typeface="Cambria Math" panose="02040503050406030204" pitchFamily="18" charset="0"/>
                      </a:rPr>
                      <m:t>𝑏</m:t>
                    </m:r>
                    <m:r>
                      <a:rPr lang="en-US" b="0" i="1" baseline="0" smtClean="0">
                        <a:latin typeface="Cambria Math" panose="02040503050406030204" pitchFamily="18" charset="0"/>
                      </a:rPr>
                      <m:t>.</m:t>
                    </m:r>
                  </m:oMath>
                </a14:m>
                <a:r>
                  <a:rPr lang="en-US" baseline="0" dirty="0"/>
                  <a:t> </a:t>
                </a:r>
                <a:endParaRPr lang="en-US" dirty="0"/>
              </a:p>
              <a:p>
                <a:endParaRPr lang="en-US" dirty="0"/>
              </a:p>
              <a:p>
                <a:r>
                  <a:rPr lang="en-US" dirty="0"/>
                  <a:t>In order to gather this data, we used a simplified grid model, shown here, which had distribution-level photovoltaic power generation. We used </a:t>
                </a:r>
                <a:r>
                  <a:rPr lang="en-US" dirty="0" err="1"/>
                  <a:t>Gridlab</a:t>
                </a:r>
                <a:r>
                  <a:rPr lang="en-US" dirty="0"/>
                  <a:t>-D to test this grid under various conditions and with various levels of photovoltaic power penetration. </a:t>
                </a:r>
              </a:p>
              <a:p>
                <a:endParaRPr lang="en-US" dirty="0"/>
              </a:p>
              <a:p>
                <a:r>
                  <a:rPr lang="en-US" dirty="0"/>
                  <a:t>When running our computational experiments, we used a ring network topology. We found that this topology provided the best balance between ensuring regression quality and reducing communication.</a:t>
                </a:r>
              </a:p>
            </p:txBody>
          </p:sp>
        </mc:Choice>
        <mc:Fallback xmlns="">
          <p:sp>
            <p:nvSpPr>
              <p:cNvPr id="3" name="Notes Placeholder 2"/>
              <p:cNvSpPr>
                <a:spLocks noGrp="1"/>
              </p:cNvSpPr>
              <p:nvPr>
                <p:ph type="body" idx="1"/>
              </p:nvPr>
            </p:nvSpPr>
            <p:spPr/>
            <p:txBody>
              <a:bodyPr/>
              <a:lstStyle/>
              <a:p>
                <a:r>
                  <a:rPr lang="en-US" dirty="0"/>
                  <a:t>Our experiments were performed with a dataset composed of columns of SMART Inverter voltages, and we sought to predict the voltage at a meter upstream of those inverters.</a:t>
                </a:r>
              </a:p>
              <a:p>
                <a:endParaRPr lang="en-US" dirty="0"/>
              </a:p>
              <a:p>
                <a:r>
                  <a:rPr lang="en-US" baseline="0" dirty="0"/>
                  <a:t>Unfortunately, the resulting data matrix was extremely poorly conditioned. As a result, preprocessing of the data was not only helpful, but necessary, to attaining useful results. </a:t>
                </a:r>
              </a:p>
              <a:p>
                <a:r>
                  <a:rPr lang="en-US" baseline="0" dirty="0"/>
                  <a:t>Our preconditioning involved centering and normalizing the data column-wise, and was performed in a fully decentralized fashion, requiring only the local data column and the target vector </a:t>
                </a:r>
                <a:r>
                  <a:rPr lang="en-US" b="0" i="0" baseline="0">
                    <a:latin typeface="Cambria Math" panose="02040503050406030204" pitchFamily="18" charset="0"/>
                  </a:rPr>
                  <a:t>𝑏.</a:t>
                </a:r>
                <a:r>
                  <a:rPr lang="en-US" baseline="0" dirty="0"/>
                  <a:t> </a:t>
                </a:r>
                <a:endParaRPr lang="en-US" dirty="0"/>
              </a:p>
              <a:p>
                <a:endParaRPr lang="en-US" dirty="0"/>
              </a:p>
              <a:p>
                <a:r>
                  <a:rPr lang="en-US" dirty="0"/>
                  <a:t>In order to gather this data, we used a simplified grid model, shown here, which had distribution-level photovoltaic power generation. We used </a:t>
                </a:r>
                <a:r>
                  <a:rPr lang="en-US" dirty="0" err="1"/>
                  <a:t>Gridlab</a:t>
                </a:r>
                <a:r>
                  <a:rPr lang="en-US" dirty="0"/>
                  <a:t>-D to test this grid under various conditions and with various levels of photovoltaic power penetration. </a:t>
                </a:r>
              </a:p>
              <a:p>
                <a:endParaRPr lang="en-US" dirty="0"/>
              </a:p>
              <a:p>
                <a:r>
                  <a:rPr lang="en-US" dirty="0"/>
                  <a:t>When running our computational experiments, we used a ring network topology. We found that this topology provided the best balance between ensuring regression quality and reducing communication.</a:t>
                </a:r>
              </a:p>
            </p:txBody>
          </p:sp>
        </mc:Fallback>
      </mc:AlternateContent>
      <p:sp>
        <p:nvSpPr>
          <p:cNvPr id="4" name="Slide Number Placeholder 3"/>
          <p:cNvSpPr>
            <a:spLocks noGrp="1"/>
          </p:cNvSpPr>
          <p:nvPr>
            <p:ph type="sldNum" sz="quarter" idx="5"/>
          </p:nvPr>
        </p:nvSpPr>
        <p:spPr/>
        <p:txBody>
          <a:bodyPr/>
          <a:lstStyle/>
          <a:p>
            <a:fld id="{4CFDF800-FE0E-A944-8AC1-D57C07B352FC}" type="slidenum">
              <a:rPr lang="en-US" smtClean="0"/>
              <a:pPr/>
              <a:t>13</a:t>
            </a:fld>
            <a:endParaRPr lang="en-US" dirty="0"/>
          </a:p>
        </p:txBody>
      </p:sp>
    </p:spTree>
    <p:extLst>
      <p:ext uri="{BB962C8B-B14F-4D97-AF65-F5344CB8AC3E}">
        <p14:creationId xmlns:p14="http://schemas.microsoft.com/office/powerpoint/2010/main" val="1715274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lvl="1"/>
            <a:r>
              <a:rPr lang="en-US" dirty="0"/>
              <a:t>As stated before, the data gathered from our simulations was extremely poorly conditioned. </a:t>
            </a:r>
          </a:p>
          <a:p>
            <a:pPr lvl="1"/>
            <a:endParaRPr lang="en-US" dirty="0"/>
          </a:p>
          <a:p>
            <a:pPr lvl="1"/>
            <a:r>
              <a:rPr lang="en-US" dirty="0"/>
              <a:t>This graph demonstrates the effects of this poor conditioning on convergence behavior; </a:t>
            </a:r>
          </a:p>
          <a:p>
            <a:pPr lvl="1"/>
            <a:r>
              <a:rPr lang="en-US" dirty="0"/>
              <a:t>specifically, the local updates immediately stagnate, preventing their use as a potential stopping criteria. </a:t>
            </a:r>
          </a:p>
          <a:p>
            <a:pPr lvl="1"/>
            <a:endParaRPr lang="en-US" dirty="0"/>
          </a:p>
          <a:p>
            <a:pPr lvl="1"/>
            <a:r>
              <a:rPr lang="en-US" dirty="0"/>
              <a:t>Additionally, the convergence of the objective function is also extremely slow.</a:t>
            </a:r>
          </a:p>
          <a:p>
            <a:endParaRPr lang="en-US" dirty="0"/>
          </a:p>
          <a:p>
            <a:endParaRPr lang="en-US" dirty="0"/>
          </a:p>
        </p:txBody>
      </p:sp>
      <p:sp>
        <p:nvSpPr>
          <p:cNvPr id="4" name="Slide Number Placeholder 3"/>
          <p:cNvSpPr>
            <a:spLocks noGrp="1"/>
          </p:cNvSpPr>
          <p:nvPr>
            <p:ph type="sldNum" sz="quarter" idx="5"/>
          </p:nvPr>
        </p:nvSpPr>
        <p:spPr/>
        <p:txBody>
          <a:bodyPr/>
          <a:lstStyle/>
          <a:p>
            <a:fld id="{4CFDF800-FE0E-A944-8AC1-D57C07B352FC}" type="slidenum">
              <a:rPr lang="en-US" smtClean="0"/>
              <a:pPr/>
              <a:t>14</a:t>
            </a:fld>
            <a:endParaRPr lang="en-US" dirty="0"/>
          </a:p>
        </p:txBody>
      </p:sp>
    </p:spTree>
    <p:extLst>
      <p:ext uri="{BB962C8B-B14F-4D97-AF65-F5344CB8AC3E}">
        <p14:creationId xmlns:p14="http://schemas.microsoft.com/office/powerpoint/2010/main" val="1678548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57150" indent="0">
              <a:buFont typeface="Arial" panose="020B0604020202020204" pitchFamily="34" charset="0"/>
              <a:buNone/>
            </a:pPr>
            <a:r>
              <a:rPr lang="en-US" sz="1200" dirty="0">
                <a:solidFill>
                  <a:schemeClr val="accent1"/>
                </a:solidFill>
              </a:rPr>
              <a:t>After applying preprocessing, however, we saw dramatic improvements in the convergence behavior. </a:t>
            </a:r>
          </a:p>
          <a:p>
            <a:pPr marL="57150" indent="0">
              <a:buFont typeface="Arial" panose="020B0604020202020204" pitchFamily="34" charset="0"/>
              <a:buNone/>
            </a:pPr>
            <a:endParaRPr lang="en-US" sz="1200" dirty="0">
              <a:solidFill>
                <a:schemeClr val="accent1"/>
              </a:solidFill>
            </a:endParaRPr>
          </a:p>
          <a:p>
            <a:pPr marL="57150" indent="0">
              <a:buFont typeface="Arial" panose="020B0604020202020204" pitchFamily="34" charset="0"/>
              <a:buNone/>
            </a:pPr>
            <a:r>
              <a:rPr lang="en-US" sz="1200" dirty="0">
                <a:solidFill>
                  <a:schemeClr val="accent1"/>
                </a:solidFill>
              </a:rPr>
              <a:t>Unlike in the prior experiment, the global objective function appears to quickly converge to its minimal value.</a:t>
            </a:r>
          </a:p>
          <a:p>
            <a:pPr marL="57150" indent="0">
              <a:buFont typeface="Arial" panose="020B0604020202020204" pitchFamily="34" charset="0"/>
              <a:buNone/>
            </a:pPr>
            <a:endParaRPr lang="en-US" sz="1200" dirty="0">
              <a:solidFill>
                <a:schemeClr val="accent1"/>
              </a:solidFill>
            </a:endParaRPr>
          </a:p>
          <a:p>
            <a:pPr marL="57150" indent="0">
              <a:buFont typeface="Arial" panose="020B0604020202020204" pitchFamily="34" charset="0"/>
              <a:buNone/>
            </a:pPr>
            <a:r>
              <a:rPr lang="en-US" sz="1200" dirty="0">
                <a:solidFill>
                  <a:schemeClr val="accent1"/>
                </a:solidFill>
              </a:rPr>
              <a:t>Additionally, the local updates no longer stagnate, and instead are (mostly) decreasing. The sharp dips present in the local updates are most likely due to the slow propagation of updates in a ring topology, as they appear to decrease in frequency as more iterations are performed. </a:t>
            </a:r>
          </a:p>
          <a:p>
            <a:endParaRPr lang="en-US" dirty="0"/>
          </a:p>
          <a:p>
            <a:endParaRPr lang="en-US" dirty="0"/>
          </a:p>
        </p:txBody>
      </p:sp>
      <p:sp>
        <p:nvSpPr>
          <p:cNvPr id="4" name="Slide Number Placeholder 3"/>
          <p:cNvSpPr>
            <a:spLocks noGrp="1"/>
          </p:cNvSpPr>
          <p:nvPr>
            <p:ph type="sldNum" sz="quarter" idx="5"/>
          </p:nvPr>
        </p:nvSpPr>
        <p:spPr/>
        <p:txBody>
          <a:bodyPr/>
          <a:lstStyle/>
          <a:p>
            <a:fld id="{4CFDF800-FE0E-A944-8AC1-D57C07B352FC}" type="slidenum">
              <a:rPr lang="en-US" smtClean="0"/>
              <a:pPr/>
              <a:t>15</a:t>
            </a:fld>
            <a:endParaRPr lang="en-US" dirty="0"/>
          </a:p>
        </p:txBody>
      </p:sp>
    </p:spTree>
    <p:extLst>
      <p:ext uri="{BB962C8B-B14F-4D97-AF65-F5344CB8AC3E}">
        <p14:creationId xmlns:p14="http://schemas.microsoft.com/office/powerpoint/2010/main" val="54238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Next, we consider the accuracy of the regression both with and without preprocessing. </a:t>
            </a:r>
          </a:p>
          <a:p>
            <a:endParaRPr lang="en-US" dirty="0"/>
          </a:p>
          <a:p>
            <a:r>
              <a:rPr lang="en-US" dirty="0"/>
              <a:t>While the </a:t>
            </a:r>
            <a:r>
              <a:rPr lang="en-US" dirty="0" err="1"/>
              <a:t>CoLA</a:t>
            </a:r>
            <a:r>
              <a:rPr lang="en-US" dirty="0"/>
              <a:t> algorithm with preprocessing clearly performs better, the regression quality without preprocessing would likely still be adequate for our proposed use case, as the maximum error in the regression is only around 30 Volts. </a:t>
            </a:r>
            <a:br>
              <a:rPr lang="en-US" dirty="0"/>
            </a:br>
            <a:endParaRPr lang="en-US" dirty="0"/>
          </a:p>
          <a:p>
            <a:r>
              <a:rPr lang="en-US" dirty="0"/>
              <a:t>However, the combined benefits of the improved convergence behavior and improved regression quality make preprocessing all-but essential, at least for our current data.</a:t>
            </a:r>
          </a:p>
        </p:txBody>
      </p:sp>
      <p:sp>
        <p:nvSpPr>
          <p:cNvPr id="4" name="Slide Number Placeholder 3"/>
          <p:cNvSpPr>
            <a:spLocks noGrp="1"/>
          </p:cNvSpPr>
          <p:nvPr>
            <p:ph type="sldNum" sz="quarter" idx="5"/>
          </p:nvPr>
        </p:nvSpPr>
        <p:spPr/>
        <p:txBody>
          <a:bodyPr/>
          <a:lstStyle/>
          <a:p>
            <a:fld id="{4CFDF800-FE0E-A944-8AC1-D57C07B352FC}" type="slidenum">
              <a:rPr lang="en-US" smtClean="0"/>
              <a:pPr/>
              <a:t>16</a:t>
            </a:fld>
            <a:endParaRPr lang="en-US" dirty="0"/>
          </a:p>
        </p:txBody>
      </p:sp>
    </p:spTree>
    <p:extLst>
      <p:ext uri="{BB962C8B-B14F-4D97-AF65-F5344CB8AC3E}">
        <p14:creationId xmlns:p14="http://schemas.microsoft.com/office/powerpoint/2010/main" val="223364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57150" indent="0">
              <a:buFont typeface="Arial" panose="020B0604020202020204" pitchFamily="34" charset="0"/>
              <a:buNone/>
            </a:pPr>
            <a:r>
              <a:rPr lang="en-US" dirty="0"/>
              <a:t>One final experiment tested whether our model would be capable of predicting unhealthy grid states, even if trained only while the grid was healthy.</a:t>
            </a:r>
          </a:p>
          <a:p>
            <a:pPr marL="57150" indent="0">
              <a:buFont typeface="Arial" panose="020B0604020202020204" pitchFamily="34" charset="0"/>
              <a:buNone/>
            </a:pPr>
            <a:endParaRPr lang="en-US" dirty="0"/>
          </a:p>
          <a:p>
            <a:pPr marL="57150" indent="0">
              <a:buFont typeface="Arial" panose="020B0604020202020204" pitchFamily="34" charset="0"/>
              <a:buNone/>
            </a:pPr>
            <a:r>
              <a:rPr lang="en-US" dirty="0"/>
              <a:t>In this case, we compared the </a:t>
            </a:r>
            <a:r>
              <a:rPr lang="en-US" dirty="0" err="1"/>
              <a:t>CoLA</a:t>
            </a:r>
            <a:r>
              <a:rPr lang="en-US" dirty="0"/>
              <a:t> algorithm performed over 16 nodes against a centralized elastic-net regression model, with neither model preprocessing the data.</a:t>
            </a:r>
          </a:p>
          <a:p>
            <a:pPr marL="57150" indent="0">
              <a:buFont typeface="Arial" panose="020B0604020202020204" pitchFamily="34" charset="0"/>
              <a:buNone/>
            </a:pPr>
            <a:endParaRPr lang="en-US" dirty="0"/>
          </a:p>
          <a:p>
            <a:pPr marL="57150" indent="0">
              <a:buFont typeface="Arial" panose="020B0604020202020204" pitchFamily="34" charset="0"/>
              <a:buNone/>
            </a:pPr>
            <a:r>
              <a:rPr lang="en-US" dirty="0"/>
              <a:t>We found that both models, while trained only between 12:00 AM and 5:00 AM, were able to accurately predict the period during which the upstream meter was overvoltage.</a:t>
            </a:r>
          </a:p>
          <a:p>
            <a:pPr marL="5715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This is a highly promising result for the application space of command verification.</a:t>
            </a:r>
          </a:p>
          <a:p>
            <a:pPr marL="57150" indent="0">
              <a:buFont typeface="Arial" panose="020B0604020202020204" pitchFamily="34" charset="0"/>
              <a:buNone/>
            </a:pPr>
            <a:endParaRPr lang="en-US" dirty="0"/>
          </a:p>
          <a:p>
            <a:pPr marL="57150" indent="0">
              <a:buFont typeface="Arial" panose="020B0604020202020204" pitchFamily="34" charset="0"/>
              <a:buNone/>
            </a:pPr>
            <a:r>
              <a:rPr lang="en-US" dirty="0"/>
              <a:t>Additionally, the </a:t>
            </a:r>
            <a:r>
              <a:rPr lang="en-US" dirty="0" err="1"/>
              <a:t>CoLA</a:t>
            </a:r>
            <a:r>
              <a:rPr lang="en-US" dirty="0"/>
              <a:t> algorithm slightly outperformed the centralized method in accuracy, despite only running for a single global iteration.</a:t>
            </a:r>
          </a:p>
          <a:p>
            <a:pPr marL="5715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CFDF800-FE0E-A944-8AC1-D57C07B352FC}" type="slidenum">
              <a:rPr lang="en-US" smtClean="0"/>
              <a:pPr/>
              <a:t>17</a:t>
            </a:fld>
            <a:endParaRPr lang="en-US" dirty="0"/>
          </a:p>
        </p:txBody>
      </p:sp>
    </p:spTree>
    <p:extLst>
      <p:ext uri="{BB962C8B-B14F-4D97-AF65-F5344CB8AC3E}">
        <p14:creationId xmlns:p14="http://schemas.microsoft.com/office/powerpoint/2010/main" val="261192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experiments on the efficacy of </a:t>
            </a:r>
            <a:r>
              <a:rPr lang="en-US" dirty="0" err="1"/>
              <a:t>CoLA</a:t>
            </a:r>
            <a:r>
              <a:rPr lang="en-US" dirty="0"/>
              <a:t> for decentralized command verification on edge devices will likely require improved grid models which introduce some degree of random noise into the data to improve the overall conditioning of the data matrix. </a:t>
            </a:r>
          </a:p>
          <a:p>
            <a:endParaRPr lang="en-US" dirty="0"/>
          </a:p>
          <a:p>
            <a:r>
              <a:rPr lang="en-US" dirty="0"/>
              <a:t>Additionally, while we tested command verification relating to inverter and meter voltages, there are a wide variety of other potential critical values which should be explored in future research.</a:t>
            </a:r>
          </a:p>
        </p:txBody>
      </p:sp>
      <p:sp>
        <p:nvSpPr>
          <p:cNvPr id="4" name="Slide Number Placeholder 3"/>
          <p:cNvSpPr>
            <a:spLocks noGrp="1"/>
          </p:cNvSpPr>
          <p:nvPr>
            <p:ph type="sldNum" sz="quarter" idx="5"/>
          </p:nvPr>
        </p:nvSpPr>
        <p:spPr/>
        <p:txBody>
          <a:bodyPr/>
          <a:lstStyle/>
          <a:p>
            <a:fld id="{4CFDF800-FE0E-A944-8AC1-D57C07B352FC}" type="slidenum">
              <a:rPr lang="en-US" smtClean="0"/>
              <a:pPr/>
              <a:t>18</a:t>
            </a:fld>
            <a:endParaRPr lang="en-US" dirty="0"/>
          </a:p>
        </p:txBody>
      </p:sp>
    </p:spTree>
    <p:extLst>
      <p:ext uri="{BB962C8B-B14F-4D97-AF65-F5344CB8AC3E}">
        <p14:creationId xmlns:p14="http://schemas.microsoft.com/office/powerpoint/2010/main" val="657283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Overall, we found that the </a:t>
                </a:r>
                <a:r>
                  <a:rPr lang="en-US" dirty="0" err="1"/>
                  <a:t>CoLA</a:t>
                </a:r>
                <a:r>
                  <a:rPr lang="en-US" dirty="0"/>
                  <a:t> algorithm provides a powerful and general framework for decentralized learning through convex optimization </a:t>
                </a:r>
              </a:p>
              <a:p>
                <a:endParaRPr lang="en-US" dirty="0"/>
              </a:p>
              <a:p>
                <a:r>
                  <a:rPr lang="en-US" dirty="0"/>
                  <a:t>It does so without requiring the sharing of the local, column-partitioned data; a feature not found in many other decentralized algorithms</a:t>
                </a:r>
              </a:p>
              <a:p>
                <a:r>
                  <a:rPr lang="en-US" dirty="0"/>
                  <a:t>This is only made possible through the use of an auxiliary vector which approximates the necessary global vector </a:t>
                </a:r>
                <a14:m>
                  <m:oMath xmlns:m="http://schemas.openxmlformats.org/officeDocument/2006/math">
                    <m:r>
                      <a:rPr lang="en-US" i="1" dirty="0" smtClean="0">
                        <a:latin typeface="Cambria Math" panose="02040503050406030204" pitchFamily="18" charset="0"/>
                      </a:rPr>
                      <m:t>𝐴𝑥</m:t>
                    </m:r>
                  </m:oMath>
                </a14:m>
                <a:endParaRPr lang="en-US" dirty="0"/>
              </a:p>
              <a:p>
                <a:endParaRPr lang="en-US" dirty="0"/>
              </a:p>
              <a:p>
                <a:r>
                  <a:rPr lang="en-US" dirty="0"/>
                  <a:t>Ultimately, </a:t>
                </a:r>
                <a:r>
                  <a:rPr lang="en-US" dirty="0" err="1"/>
                  <a:t>CoLA</a:t>
                </a:r>
                <a:r>
                  <a:rPr lang="en-US" dirty="0"/>
                  <a:t> proved to be a promising algorithm for edge-device computing. </a:t>
                </a:r>
              </a:p>
              <a:p>
                <a:r>
                  <a:rPr lang="en-US" dirty="0"/>
                  <a:t>However, there are several key improvements, including greater resiliency measures and a clear, local stopping criteria, which will be necessary before </a:t>
                </a:r>
                <a:r>
                  <a:rPr lang="en-US" dirty="0" err="1"/>
                  <a:t>CoLA</a:t>
                </a:r>
                <a:r>
                  <a:rPr lang="en-US" dirty="0"/>
                  <a:t> will be viable for use in this application space.</a:t>
                </a:r>
              </a:p>
            </p:txBody>
          </p:sp>
        </mc:Choice>
        <mc:Fallback xmlns="">
          <p:sp>
            <p:nvSpPr>
              <p:cNvPr id="3" name="Notes Placeholder 2"/>
              <p:cNvSpPr>
                <a:spLocks noGrp="1"/>
              </p:cNvSpPr>
              <p:nvPr>
                <p:ph type="body" idx="1"/>
              </p:nvPr>
            </p:nvSpPr>
            <p:spPr/>
            <p:txBody>
              <a:bodyPr/>
              <a:lstStyle/>
              <a:p>
                <a:r>
                  <a:rPr lang="en-US" dirty="0"/>
                  <a:t>The </a:t>
                </a:r>
                <a:r>
                  <a:rPr lang="en-US" dirty="0" err="1"/>
                  <a:t>CoLA</a:t>
                </a:r>
                <a:r>
                  <a:rPr lang="en-US" dirty="0"/>
                  <a:t> algorithm provides a powerful and general framework for decentralized learning through convex optimization </a:t>
                </a:r>
              </a:p>
              <a:p>
                <a:endParaRPr lang="en-US" dirty="0"/>
              </a:p>
              <a:p>
                <a:r>
                  <a:rPr lang="en-US" dirty="0"/>
                  <a:t>It does so without requiring the sharing of the local, column-partitioned data; a feature not found in many other decentralized algorithms</a:t>
                </a:r>
              </a:p>
              <a:p>
                <a:r>
                  <a:rPr lang="en-US" dirty="0"/>
                  <a:t>This is only made possible through the use of an auxiliary vector which approximates the necessary global vector </a:t>
                </a:r>
                <a:r>
                  <a:rPr lang="en-US" i="0" dirty="0">
                    <a:latin typeface="Cambria Math" panose="02040503050406030204" pitchFamily="18" charset="0"/>
                  </a:rPr>
                  <a:t>𝐴𝑥</a:t>
                </a:r>
                <a:endParaRPr lang="en-US" dirty="0"/>
              </a:p>
              <a:p>
                <a:endParaRPr lang="en-US" dirty="0"/>
              </a:p>
              <a:p>
                <a:r>
                  <a:rPr lang="en-US" dirty="0"/>
                  <a:t>Ultimately, </a:t>
                </a:r>
                <a:r>
                  <a:rPr lang="en-US" dirty="0" err="1"/>
                  <a:t>CoLA</a:t>
                </a:r>
                <a:r>
                  <a:rPr lang="en-US" dirty="0"/>
                  <a:t> proved to be a promising algorithm for edge-device computing. </a:t>
                </a:r>
              </a:p>
              <a:p>
                <a:r>
                  <a:rPr lang="en-US" dirty="0"/>
                  <a:t>However, there are several key improvements, including greater resiliency measures, which will be necessary before </a:t>
                </a:r>
                <a:r>
                  <a:rPr lang="en-US" dirty="0" err="1"/>
                  <a:t>CoLA</a:t>
                </a:r>
                <a:r>
                  <a:rPr lang="en-US" dirty="0"/>
                  <a:t> will be viable for use in this application space.</a:t>
                </a:r>
              </a:p>
            </p:txBody>
          </p:sp>
        </mc:Fallback>
      </mc:AlternateContent>
      <p:sp>
        <p:nvSpPr>
          <p:cNvPr id="4" name="Slide Number Placeholder 3"/>
          <p:cNvSpPr>
            <a:spLocks noGrp="1"/>
          </p:cNvSpPr>
          <p:nvPr>
            <p:ph type="sldNum" sz="quarter" idx="5"/>
          </p:nvPr>
        </p:nvSpPr>
        <p:spPr/>
        <p:txBody>
          <a:bodyPr/>
          <a:lstStyle/>
          <a:p>
            <a:fld id="{4CFDF800-FE0E-A944-8AC1-D57C07B352FC}" type="slidenum">
              <a:rPr lang="en-US" smtClean="0"/>
              <a:pPr/>
              <a:t>19</a:t>
            </a:fld>
            <a:endParaRPr lang="en-US" dirty="0"/>
          </a:p>
        </p:txBody>
      </p:sp>
    </p:spTree>
    <p:extLst>
      <p:ext uri="{BB962C8B-B14F-4D97-AF65-F5344CB8AC3E}">
        <p14:creationId xmlns:p14="http://schemas.microsoft.com/office/powerpoint/2010/main" val="2457154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begin, I would like to thank the Department of Energy’s Office of Energy Efficiency and Renewable Energy for supporting the research discussed in my presentation.</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We begin with a motivating use-case for edge-device computing.</a:t>
            </a:r>
          </a:p>
          <a:p>
            <a:endParaRPr lang="en-US" dirty="0"/>
          </a:p>
        </p:txBody>
      </p:sp>
      <p:sp>
        <p:nvSpPr>
          <p:cNvPr id="4" name="Slide Number Placeholder 3"/>
          <p:cNvSpPr>
            <a:spLocks noGrp="1"/>
          </p:cNvSpPr>
          <p:nvPr>
            <p:ph type="sldNum" sz="quarter" idx="5"/>
          </p:nvPr>
        </p:nvSpPr>
        <p:spPr/>
        <p:txBody>
          <a:bodyPr/>
          <a:lstStyle/>
          <a:p>
            <a:fld id="{4CFDF800-FE0E-A944-8AC1-D57C07B352FC}" type="slidenum">
              <a:rPr lang="en-US" smtClean="0"/>
              <a:pPr/>
              <a:t>2</a:t>
            </a:fld>
            <a:endParaRPr lang="en-US" dirty="0"/>
          </a:p>
        </p:txBody>
      </p:sp>
    </p:spTree>
    <p:extLst>
      <p:ext uri="{BB962C8B-B14F-4D97-AF65-F5344CB8AC3E}">
        <p14:creationId xmlns:p14="http://schemas.microsoft.com/office/powerpoint/2010/main" val="366126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lnSpc>
                <a:spcPct val="107000"/>
              </a:lnSpc>
              <a:spcBef>
                <a:spcPts val="0"/>
              </a:spcBef>
              <a:spcAft>
                <a:spcPts val="800"/>
              </a:spcAft>
            </a:pPr>
            <a:r>
              <a:rPr lang="en-US" sz="1800" dirty="0">
                <a:effectLst/>
                <a:latin typeface="Franklin Gothic Medium" panose="020B0603020102020204" pitchFamily="34" charset="0"/>
                <a:ea typeface="Calibri" panose="020F0502020204030204" pitchFamily="34" charset="0"/>
                <a:cs typeface="Times New Roman" panose="02020603050405020304" pitchFamily="18" charset="0"/>
              </a:rPr>
              <a:t>Distributed energy resource management systems (DERMS) introduce new challenges to security in grid management and control. A potential solution augments centralized commands with decentralized, data-driven command verification at the inverter level. In this framework, we seek to verify whether a received command is warranted by predicting critical values, such as the voltage at an upstream substation. This prediction uses locally available data, such as the voltage at the current inverter. We consider a generic threat scenario to illustrate how such a verification system would operate.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FF0000"/>
                </a:solidFill>
                <a:effectLst/>
                <a:latin typeface="Franklin Gothic Medium" panose="020B06030201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Franklin Gothic Medium" panose="020B0603020102020204" pitchFamily="34" charset="0"/>
                <a:ea typeface="Calibri" panose="020F0502020204030204" pitchFamily="34" charset="0"/>
                <a:cs typeface="Times New Roman" panose="02020603050405020304" pitchFamily="18" charset="0"/>
              </a:rPr>
              <a:t>Here we have our DERMS, which in this case is managing a group of residential solar panels and smart inverters.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Franklin Gothic Medium" panose="020B0603020102020204" pitchFamily="34" charset="0"/>
                <a:ea typeface="Calibri" panose="020F0502020204030204" pitchFamily="34" charset="0"/>
                <a:cs typeface="Times New Roman" panose="02020603050405020304" pitchFamily="18" charset="0"/>
              </a:rPr>
              <a:t>Suppose the utility company wants to send a command to the DERMS to change its inverters’ behavior.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Franklin Gothic Medium" panose="020B0603020102020204" pitchFamily="34" charset="0"/>
                <a:ea typeface="Calibri" panose="020F0502020204030204" pitchFamily="34" charset="0"/>
                <a:cs typeface="Times New Roman" panose="02020603050405020304" pitchFamily="18" charset="0"/>
              </a:rPr>
              <a:t>Upon receiving the command, the DERMS will tell its devices to predict the relevant critical values and determine the appropriateness of the command.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Franklin Gothic Medium" panose="020B0603020102020204" pitchFamily="34" charset="0"/>
                <a:ea typeface="Calibri" panose="020F0502020204030204" pitchFamily="34" charset="0"/>
                <a:cs typeface="Times New Roman" panose="02020603050405020304" pitchFamily="18" charset="0"/>
              </a:rPr>
              <a:t>After verifying the command, it is accepted by the DERMS and passed to the devices.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FF0000"/>
                </a:solidFill>
                <a:effectLst/>
                <a:latin typeface="Franklin Gothic Medium" panose="020B06030201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Franklin Gothic Medium" panose="020B0603020102020204" pitchFamily="34" charset="0"/>
                <a:ea typeface="Calibri" panose="020F0502020204030204" pitchFamily="34" charset="0"/>
                <a:cs typeface="Times New Roman" panose="02020603050405020304" pitchFamily="18" charset="0"/>
              </a:rPr>
              <a:t>On the other hand, suppose an adversary attempts to send a malicious command to the DERMS which would damage the grid.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Franklin Gothic Medium" panose="020B0603020102020204" pitchFamily="34" charset="0"/>
                <a:ea typeface="Calibri" panose="020F0502020204030204" pitchFamily="34" charset="0"/>
                <a:cs typeface="Times New Roman" panose="02020603050405020304" pitchFamily="18" charset="0"/>
              </a:rPr>
              <a:t>The DERMS will again ask the inverters for verification of the command.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Franklin Gothic Medium" panose="020B0603020102020204" pitchFamily="34" charset="0"/>
                <a:ea typeface="Calibri" panose="020F0502020204030204" pitchFamily="34" charset="0"/>
                <a:cs typeface="Times New Roman" panose="02020603050405020304" pitchFamily="18" charset="0"/>
              </a:rPr>
              <a:t>Since the inverters predict a critical value that does not justify executing the command, it is rejected by the DERMS and forwarded to the utility provider for further analysis.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CFDF800-FE0E-A944-8AC1-D57C07B352FC}" type="slidenum">
              <a:rPr lang="en-US" smtClean="0"/>
              <a:pPr/>
              <a:t>3</a:t>
            </a:fld>
            <a:endParaRPr lang="en-US" dirty="0"/>
          </a:p>
        </p:txBody>
      </p:sp>
    </p:spTree>
    <p:extLst>
      <p:ext uri="{BB962C8B-B14F-4D97-AF65-F5344CB8AC3E}">
        <p14:creationId xmlns:p14="http://schemas.microsoft.com/office/powerpoint/2010/main" val="4270479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lnSpcReduction="10000"/>
              </a:bodyPr>
              <a:lstStyle/>
              <a:p>
                <a:r>
                  <a:rPr lang="en-US" dirty="0"/>
                  <a:t>The pressing issue is how to most effectively predict the current and future grid state</a:t>
                </a:r>
              </a:p>
              <a:p>
                <a:r>
                  <a:rPr lang="en-US" dirty="0"/>
                  <a:t>Our solution was a regression model trained on </a:t>
                </a:r>
                <a14:m>
                  <m:oMath xmlns:m="http://schemas.openxmlformats.org/officeDocument/2006/math">
                    <m:r>
                      <a:rPr lang="en-US" b="0" i="1" smtClean="0">
                        <a:latin typeface="Cambria Math" panose="02040503050406030204" pitchFamily="18" charset="0"/>
                      </a:rPr>
                      <m:t>𝑚</m:t>
                    </m:r>
                  </m:oMath>
                </a14:m>
                <a:r>
                  <a:rPr lang="en-US" dirty="0"/>
                  <a:t> timesteps</a:t>
                </a:r>
                <a:r>
                  <a:rPr lang="en-US" baseline="0" dirty="0"/>
                  <a:t> of inverter voltages.</a:t>
                </a:r>
              </a:p>
              <a:p>
                <a:r>
                  <a:rPr lang="en-US" baseline="0" dirty="0"/>
                  <a:t>This data had some challenges however, which we will discuss in greater detail later. </a:t>
                </a:r>
              </a:p>
              <a:p>
                <a:endParaRPr lang="en-US" baseline="0" dirty="0"/>
              </a:p>
              <a:p>
                <a:r>
                  <a:rPr lang="en-US" baseline="0" dirty="0"/>
                  <a:t>The question remains – how best can we perform this regression?</a:t>
                </a:r>
                <a:endParaRPr lang="en-US" dirty="0"/>
              </a:p>
              <a:p>
                <a:endParaRPr lang="en-US" dirty="0"/>
              </a:p>
              <a:p>
                <a:r>
                  <a:rPr lang="en-US" dirty="0"/>
                  <a:t>One option would be to send the inverter measurements back to a central command and control server, but this would be</a:t>
                </a:r>
              </a:p>
              <a:p>
                <a:pPr marL="171450" indent="-171450">
                  <a:buFontTx/>
                  <a:buChar char="-"/>
                </a:pPr>
                <a:r>
                  <a:rPr lang="en-US" dirty="0"/>
                  <a:t>Communication intensive</a:t>
                </a:r>
              </a:p>
              <a:p>
                <a:pPr marL="171450" indent="-171450">
                  <a:buFontTx/>
                  <a:buChar char="-"/>
                </a:pPr>
                <a:r>
                  <a:rPr lang="en-US" dirty="0"/>
                  <a:t>Slow</a:t>
                </a:r>
              </a:p>
              <a:p>
                <a:pPr marL="171450" indent="-171450">
                  <a:buFontTx/>
                  <a:buChar char="-"/>
                </a:pPr>
                <a:r>
                  <a:rPr lang="en-US" dirty="0"/>
                  <a:t>Vulnerable to a wide range of threat vectors due to the presence of a single point of failure, the central controller</a:t>
                </a:r>
              </a:p>
              <a:p>
                <a:pPr marL="171450" indent="-171450">
                  <a:buFontTx/>
                  <a:buChar char="-"/>
                </a:pPr>
                <a:endParaRPr lang="en-US" dirty="0"/>
              </a:p>
              <a:p>
                <a:pPr marL="0" indent="0">
                  <a:buFontTx/>
                  <a:buNone/>
                </a:pPr>
                <a:r>
                  <a:rPr lang="en-US" dirty="0"/>
                  <a:t>We instead considered the use of these SMART inverters as decentralized compute units, which would only communicate locally to predict the state of the grid</a:t>
                </a:r>
              </a:p>
              <a:p>
                <a:pPr marL="0" indent="0">
                  <a:buFontTx/>
                  <a:buNone/>
                </a:pPr>
                <a:r>
                  <a:rPr lang="en-US" dirty="0"/>
                  <a:t>This method offers some key advantages:</a:t>
                </a:r>
              </a:p>
              <a:p>
                <a:pPr marL="171450" indent="-171450">
                  <a:buFontTx/>
                  <a:buChar char="-"/>
                </a:pPr>
                <a:r>
                  <a:rPr lang="en-US" dirty="0"/>
                  <a:t>lower communication overhead due to reduced data sharing and physically closer data targets</a:t>
                </a:r>
              </a:p>
              <a:p>
                <a:pPr marL="171450" indent="-171450">
                  <a:buFontTx/>
                  <a:buChar char="-"/>
                </a:pPr>
                <a:r>
                  <a:rPr lang="en-US" dirty="0"/>
                  <a:t>easily scalable across a variety of network topologies</a:t>
                </a:r>
              </a:p>
              <a:p>
                <a:pPr marL="171450" indent="-171450">
                  <a:buFontTx/>
                  <a:buChar char="-"/>
                </a:pPr>
                <a:r>
                  <a:rPr lang="en-US" dirty="0"/>
                  <a:t>far less vulnerable to network outages and malicious actors</a:t>
                </a:r>
              </a:p>
              <a:p>
                <a:pPr marL="0" indent="0">
                  <a:buFontTx/>
                  <a:buNone/>
                </a:pPr>
                <a:r>
                  <a:rPr lang="en-US" dirty="0"/>
                  <a:t>But also some potential issues:</a:t>
                </a:r>
              </a:p>
              <a:p>
                <a:pPr marL="171450" indent="-171450">
                  <a:buFontTx/>
                  <a:buChar char="-"/>
                </a:pPr>
                <a:r>
                  <a:rPr lang="en-US" dirty="0"/>
                  <a:t>hard to ensure convergence</a:t>
                </a:r>
              </a:p>
              <a:p>
                <a:pPr marL="171450" indent="-171450">
                  <a:buFontTx/>
                  <a:buChar char="-"/>
                </a:pPr>
                <a:endParaRPr lang="en-US" dirty="0"/>
              </a:p>
              <a:p>
                <a:pPr marL="0" indent="0">
                  <a:buFontTx/>
                  <a:buNone/>
                </a:pPr>
                <a:r>
                  <a:rPr lang="en-US" dirty="0"/>
                  <a:t>In order to better visualize the options, consider the following: [NEXT SLIDE]</a:t>
                </a:r>
              </a:p>
              <a:p>
                <a:pPr marL="171450" indent="-171450">
                  <a:buFontTx/>
                  <a:buChar char="-"/>
                </a:pPr>
                <a:endParaRPr lang="en-US" dirty="0"/>
              </a:p>
              <a:p>
                <a:pPr marL="171450" indent="-171450">
                  <a:buFontTx/>
                  <a:buChar char="-"/>
                </a:pPr>
                <a:endParaRPr lang="en-US" dirty="0"/>
              </a:p>
            </p:txBody>
          </p:sp>
        </mc:Choice>
        <mc:Fallback xmlns="">
          <p:sp>
            <p:nvSpPr>
              <p:cNvPr id="3" name="Notes Placeholder 2"/>
              <p:cNvSpPr>
                <a:spLocks noGrp="1"/>
              </p:cNvSpPr>
              <p:nvPr>
                <p:ph type="body" idx="1"/>
              </p:nvPr>
            </p:nvSpPr>
            <p:spPr/>
            <p:txBody>
              <a:bodyPr>
                <a:normAutofit lnSpcReduction="10000"/>
              </a:bodyPr>
              <a:lstStyle/>
              <a:p>
                <a:r>
                  <a:rPr lang="en-US" dirty="0"/>
                  <a:t>The pressing issue is how to most effectively predict the current and future grid state</a:t>
                </a:r>
              </a:p>
              <a:p>
                <a:r>
                  <a:rPr lang="en-US" dirty="0"/>
                  <a:t>Our solution was a regression model trained on </a:t>
                </a:r>
                <a:r>
                  <a:rPr lang="en-US" b="0" i="0">
                    <a:latin typeface="Cambria Math" panose="02040503050406030204" pitchFamily="18" charset="0"/>
                  </a:rPr>
                  <a:t>𝑚</a:t>
                </a:r>
                <a:r>
                  <a:rPr lang="en-US" dirty="0"/>
                  <a:t> timesteps</a:t>
                </a:r>
                <a:r>
                  <a:rPr lang="en-US" baseline="0" dirty="0"/>
                  <a:t> of inverter voltages.</a:t>
                </a:r>
              </a:p>
              <a:p>
                <a:r>
                  <a:rPr lang="en-US" baseline="0" dirty="0"/>
                  <a:t>This data had some challenges however, which we will discuss in greater detail later. </a:t>
                </a:r>
              </a:p>
              <a:p>
                <a:endParaRPr lang="en-US" baseline="0" dirty="0"/>
              </a:p>
              <a:p>
                <a:r>
                  <a:rPr lang="en-US" baseline="0" dirty="0"/>
                  <a:t>The question remains – how best can we perform this regression?</a:t>
                </a:r>
                <a:endParaRPr lang="en-US" dirty="0"/>
              </a:p>
              <a:p>
                <a:endParaRPr lang="en-US" dirty="0"/>
              </a:p>
              <a:p>
                <a:r>
                  <a:rPr lang="en-US" dirty="0"/>
                  <a:t>One option would be to send the inverter measurements back to a central command and control server, but this would be</a:t>
                </a:r>
              </a:p>
              <a:p>
                <a:pPr marL="171450" indent="-171450">
                  <a:buFontTx/>
                  <a:buChar char="-"/>
                </a:pPr>
                <a:r>
                  <a:rPr lang="en-US" dirty="0"/>
                  <a:t>Communication intensive</a:t>
                </a:r>
              </a:p>
              <a:p>
                <a:pPr marL="171450" indent="-171450">
                  <a:buFontTx/>
                  <a:buChar char="-"/>
                </a:pPr>
                <a:r>
                  <a:rPr lang="en-US" dirty="0"/>
                  <a:t>Slow</a:t>
                </a:r>
              </a:p>
              <a:p>
                <a:pPr marL="171450" indent="-171450">
                  <a:buFontTx/>
                  <a:buChar char="-"/>
                </a:pPr>
                <a:r>
                  <a:rPr lang="en-US" dirty="0"/>
                  <a:t>Vulnerable to a wide range of threat vectors due to the presence of a single point of failure, the central controller</a:t>
                </a:r>
              </a:p>
              <a:p>
                <a:pPr marL="171450" indent="-171450">
                  <a:buFontTx/>
                  <a:buChar char="-"/>
                </a:pPr>
                <a:endParaRPr lang="en-US" dirty="0"/>
              </a:p>
              <a:p>
                <a:pPr marL="0" indent="0">
                  <a:buFontTx/>
                  <a:buNone/>
                </a:pPr>
                <a:r>
                  <a:rPr lang="en-US" dirty="0"/>
                  <a:t>We instead considered the use of these SMART inverters as decentralized compute units, which would only communicate locally to predict the state of the grid</a:t>
                </a:r>
              </a:p>
              <a:p>
                <a:pPr marL="0" indent="0">
                  <a:buFontTx/>
                  <a:buNone/>
                </a:pPr>
                <a:r>
                  <a:rPr lang="en-US" dirty="0"/>
                  <a:t>This method offers some key advantages:</a:t>
                </a:r>
              </a:p>
              <a:p>
                <a:pPr marL="171450" indent="-171450">
                  <a:buFontTx/>
                  <a:buChar char="-"/>
                </a:pPr>
                <a:r>
                  <a:rPr lang="en-US" dirty="0"/>
                  <a:t>lower communication overhead due to reduced data sharing and physically closer data targets</a:t>
                </a:r>
              </a:p>
              <a:p>
                <a:pPr marL="171450" indent="-171450">
                  <a:buFontTx/>
                  <a:buChar char="-"/>
                </a:pPr>
                <a:r>
                  <a:rPr lang="en-US" dirty="0"/>
                  <a:t>easily scalable across a variety of network topologies</a:t>
                </a:r>
              </a:p>
              <a:p>
                <a:pPr marL="171450" indent="-171450">
                  <a:buFontTx/>
                  <a:buChar char="-"/>
                </a:pPr>
                <a:r>
                  <a:rPr lang="en-US" dirty="0"/>
                  <a:t>far less vulnerable to network outages and malicious actors</a:t>
                </a:r>
              </a:p>
              <a:p>
                <a:pPr marL="0" indent="0">
                  <a:buFontTx/>
                  <a:buNone/>
                </a:pPr>
                <a:r>
                  <a:rPr lang="en-US" dirty="0"/>
                  <a:t>But also some potential issues:</a:t>
                </a:r>
              </a:p>
              <a:p>
                <a:pPr marL="171450" indent="-171450">
                  <a:buFontTx/>
                  <a:buChar char="-"/>
                </a:pPr>
                <a:r>
                  <a:rPr lang="en-US" dirty="0"/>
                  <a:t>hard to ensure convergence</a:t>
                </a:r>
              </a:p>
              <a:p>
                <a:pPr marL="171450" indent="-171450">
                  <a:buFontTx/>
                  <a:buChar char="-"/>
                </a:pPr>
                <a:endParaRPr lang="en-US" dirty="0"/>
              </a:p>
              <a:p>
                <a:pPr marL="0" indent="0">
                  <a:buFontTx/>
                  <a:buNone/>
                </a:pPr>
                <a:r>
                  <a:rPr lang="en-US" dirty="0"/>
                  <a:t>In order to better visualize the options, consider the following: [NEXT SLIDE]</a:t>
                </a:r>
              </a:p>
              <a:p>
                <a:pPr marL="171450" indent="-171450">
                  <a:buFontTx/>
                  <a:buChar char="-"/>
                </a:pPr>
                <a:endParaRPr lang="en-US" dirty="0"/>
              </a:p>
              <a:p>
                <a:pPr marL="171450" indent="-171450">
                  <a:buFontTx/>
                  <a:buChar char="-"/>
                </a:pPr>
                <a:endParaRPr lang="en-US" dirty="0"/>
              </a:p>
            </p:txBody>
          </p:sp>
        </mc:Fallback>
      </mc:AlternateContent>
      <p:sp>
        <p:nvSpPr>
          <p:cNvPr id="4" name="Slide Number Placeholder 3"/>
          <p:cNvSpPr>
            <a:spLocks noGrp="1"/>
          </p:cNvSpPr>
          <p:nvPr>
            <p:ph type="sldNum" sz="quarter" idx="5"/>
          </p:nvPr>
        </p:nvSpPr>
        <p:spPr/>
        <p:txBody>
          <a:bodyPr/>
          <a:lstStyle/>
          <a:p>
            <a:fld id="{4CFDF800-FE0E-A944-8AC1-D57C07B352FC}" type="slidenum">
              <a:rPr lang="en-US" smtClean="0"/>
              <a:pPr/>
              <a:t>4</a:t>
            </a:fld>
            <a:endParaRPr lang="en-US" dirty="0"/>
          </a:p>
        </p:txBody>
      </p:sp>
    </p:spTree>
    <p:extLst>
      <p:ext uri="{BB962C8B-B14F-4D97-AF65-F5344CB8AC3E}">
        <p14:creationId xmlns:p14="http://schemas.microsoft.com/office/powerpoint/2010/main" val="1730939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fontScale="62500" lnSpcReduction="20000"/>
              </a:bodyPr>
              <a:lstStyle/>
              <a:p>
                <a:pPr marL="0" marR="0">
                  <a:lnSpc>
                    <a:spcPct val="107000"/>
                  </a:lnSpc>
                  <a:spcBef>
                    <a:spcPts val="0"/>
                  </a:spcBef>
                  <a:spcAft>
                    <a:spcPts val="800"/>
                  </a:spcAft>
                </a:pPr>
                <a:r>
                  <a:rPr lang="en-US" sz="1800" dirty="0">
                    <a:effectLst/>
                    <a:latin typeface="Franklin Gothic Medium" panose="020B0603020102020204" pitchFamily="34" charset="0"/>
                    <a:ea typeface="Calibri" panose="020F0502020204030204" pitchFamily="34" charset="0"/>
                    <a:cs typeface="Times New Roman" panose="02020603050405020304" pitchFamily="18" charset="0"/>
                  </a:rPr>
                  <a:t>To further motivate the use of decentralized learning, let us compare its computation and communication costs against a collocated alternative. Given 5 computational nodes, for example smart inverters, we first consider a collocated regression.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Franklin Gothic Medium" panose="020B0603020102020204" pitchFamily="34" charset="0"/>
                    <a:ea typeface="Calibri" panose="020F0502020204030204" pitchFamily="34" charset="0"/>
                    <a:cs typeface="Times New Roman" panose="02020603050405020304" pitchFamily="18" charset="0"/>
                  </a:rPr>
                  <a:t>The nodes start with only their local data.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Franklin Gothic Medium" panose="020B0603020102020204" pitchFamily="34" charset="0"/>
                    <a:ea typeface="Calibri" panose="020F0502020204030204" pitchFamily="34" charset="0"/>
                    <a:cs typeface="Times New Roman" panose="02020603050405020304" pitchFamily="18" charset="0"/>
                  </a:rPr>
                  <a:t>Each node must share its local data with every other node, allowing for the local reconstruction of the entire data matrix. This requires sending and receiving 4 columns of data per node.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Franklin Gothic Medium" panose="020B0603020102020204" pitchFamily="34" charset="0"/>
                    <a:ea typeface="Calibri" panose="020F0502020204030204" pitchFamily="34" charset="0"/>
                    <a:cs typeface="Times New Roman" panose="02020603050405020304" pitchFamily="18" charset="0"/>
                  </a:rPr>
                  <a:t>After that, each node performs regression on the full dataset which clearly involves many redundant computations.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Franklin Gothic Medium" panose="020B06030201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Franklin Gothic Medium" panose="020B0603020102020204" pitchFamily="34" charset="0"/>
                    <a:ea typeface="Calibri" panose="020F0502020204030204" pitchFamily="34" charset="0"/>
                    <a:cs typeface="Times New Roman" panose="02020603050405020304" pitchFamily="18" charset="0"/>
                  </a:rPr>
                  <a:t>On the other hand, our decentralized method can eliminate redundant computations by utilizing only local data.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Franklin Gothic Medium" panose="020B0603020102020204" pitchFamily="34" charset="0"/>
                    <a:ea typeface="Calibri" panose="020F0502020204030204" pitchFamily="34" charset="0"/>
                    <a:cs typeface="Times New Roman" panose="02020603050405020304" pitchFamily="18" charset="0"/>
                  </a:rPr>
                  <a:t>First, each node performs regression on its local portion of the data. This reduces the computational complexity on each node by a factor of 5 squared.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Franklin Gothic Medium" panose="020B0603020102020204" pitchFamily="34" charset="0"/>
                    <a:ea typeface="Calibri" panose="020F0502020204030204" pitchFamily="34" charset="0"/>
                    <a:cs typeface="Times New Roman" panose="02020603050405020304" pitchFamily="18" charset="0"/>
                  </a:rPr>
                  <a:t>Then each node shares its local estimate of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1800" dirty="0">
                    <a:effectLst/>
                    <a:latin typeface="Franklin Gothic Medium" panose="020B0603020102020204" pitchFamily="34" charset="0"/>
                    <a:ea typeface="Times New Roman" panose="02020603050405020304" pitchFamily="18" charset="0"/>
                    <a:cs typeface="Times New Roman" panose="02020603050405020304" pitchFamily="18" charset="0"/>
                  </a:rPr>
                  <a:t> times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1800" dirty="0">
                    <a:effectLst/>
                    <a:latin typeface="Franklin Gothic Medium" panose="020B06030201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Franklin Gothic Medium" panose="020B0603020102020204" pitchFamily="34" charset="0"/>
                    <a:ea typeface="Times New Roman" panose="02020603050405020304" pitchFamily="18" charset="0"/>
                    <a:cs typeface="Times New Roman" panose="02020603050405020304" pitchFamily="18" charset="0"/>
                  </a:rPr>
                  <a:t>But only with its neighboring nodes, meaning that communication costs can be halved.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3" name="Notes Placeholder 2"/>
              <p:cNvSpPr>
                <a:spLocks noGrp="1"/>
              </p:cNvSpPr>
              <p:nvPr>
                <p:ph type="body" idx="1"/>
              </p:nvPr>
            </p:nvSpPr>
            <p:spPr/>
            <p:txBody>
              <a:bodyPr>
                <a:normAutofit fontScale="62500" lnSpcReduction="20000"/>
              </a:bodyPr>
              <a:lstStyle/>
              <a:p>
                <a:pPr marL="0" marR="0">
                  <a:lnSpc>
                    <a:spcPct val="107000"/>
                  </a:lnSpc>
                  <a:spcBef>
                    <a:spcPts val="0"/>
                  </a:spcBef>
                  <a:spcAft>
                    <a:spcPts val="800"/>
                  </a:spcAft>
                </a:pPr>
                <a:r>
                  <a:rPr lang="en-US" sz="1800" dirty="0">
                    <a:effectLst/>
                    <a:latin typeface="Franklin Gothic Medium" panose="020B0603020102020204" pitchFamily="34" charset="0"/>
                    <a:ea typeface="Calibri" panose="020F0502020204030204" pitchFamily="34" charset="0"/>
                    <a:cs typeface="Times New Roman" panose="02020603050405020304" pitchFamily="18" charset="0"/>
                  </a:rPr>
                  <a:t>To further motivate the use of decentralized learning, let us compare its computation and communication costs against a collocated alternative. Given 5 computational nodes, for example smart inverters, we first consider a collocated regression.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Franklin Gothic Medium" panose="020B0603020102020204" pitchFamily="34" charset="0"/>
                    <a:ea typeface="Calibri" panose="020F0502020204030204" pitchFamily="34" charset="0"/>
                    <a:cs typeface="Times New Roman" panose="02020603050405020304" pitchFamily="18" charset="0"/>
                  </a:rPr>
                  <a:t>The nodes start with only their local data.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Franklin Gothic Medium" panose="020B0603020102020204" pitchFamily="34" charset="0"/>
                    <a:ea typeface="Calibri" panose="020F0502020204030204" pitchFamily="34" charset="0"/>
                    <a:cs typeface="Times New Roman" panose="02020603050405020304" pitchFamily="18" charset="0"/>
                  </a:rPr>
                  <a:t>Each node must share its local data with every other node, allowing for the local reconstruction of the entire data matrix. This requires sending and receiving 4 columns of data per node.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Franklin Gothic Medium" panose="020B0603020102020204" pitchFamily="34" charset="0"/>
                    <a:ea typeface="Calibri" panose="020F0502020204030204" pitchFamily="34" charset="0"/>
                    <a:cs typeface="Times New Roman" panose="02020603050405020304" pitchFamily="18" charset="0"/>
                  </a:rPr>
                  <a:t>After that, each node performs regression on the full dataset which clearly involves many redundant computations.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Franklin Gothic Medium" panose="020B06030201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Franklin Gothic Medium" panose="020B0603020102020204" pitchFamily="34" charset="0"/>
                    <a:ea typeface="Calibri" panose="020F0502020204030204" pitchFamily="34" charset="0"/>
                    <a:cs typeface="Times New Roman" panose="02020603050405020304" pitchFamily="18" charset="0"/>
                  </a:rPr>
                  <a:t>On the other hand, our decentralized method can eliminate redundant computations by utilizing only local data.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Franklin Gothic Medium" panose="020B0603020102020204" pitchFamily="34" charset="0"/>
                    <a:ea typeface="Calibri" panose="020F0502020204030204" pitchFamily="34" charset="0"/>
                    <a:cs typeface="Times New Roman" panose="02020603050405020304" pitchFamily="18" charset="0"/>
                  </a:rPr>
                  <a:t>First, each node performs regression on its local portion of the data. This reduces the computational complexity on each node by a factor of 5 squared.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Franklin Gothic Medium" panose="020B0603020102020204" pitchFamily="34" charset="0"/>
                    <a:ea typeface="Calibri" panose="020F0502020204030204" pitchFamily="34" charset="0"/>
                    <a:cs typeface="Times New Roman" panose="02020603050405020304" pitchFamily="18" charset="0"/>
                  </a:rPr>
                  <a:t>Then each node shares its local estimate of </a:t>
                </a:r>
                <a:r>
                  <a:rPr lang="en-US" sz="1800" i="0">
                    <a:effectLst/>
                    <a:latin typeface="Cambria Math" panose="02040503050406030204" pitchFamily="18" charset="0"/>
                    <a:ea typeface="Calibri" panose="020F0502020204030204" pitchFamily="34" charset="0"/>
                    <a:cs typeface="Times New Roman" panose="02020603050405020304" pitchFamily="18" charset="0"/>
                  </a:rPr>
                  <a:t>𝐴</a:t>
                </a:r>
                <a:r>
                  <a:rPr lang="en-US" sz="1800" dirty="0">
                    <a:effectLst/>
                    <a:latin typeface="Franklin Gothic Medium" panose="020B0603020102020204" pitchFamily="34" charset="0"/>
                    <a:ea typeface="Times New Roman" panose="02020603050405020304" pitchFamily="18" charset="0"/>
                    <a:cs typeface="Times New Roman" panose="02020603050405020304" pitchFamily="18" charset="0"/>
                  </a:rPr>
                  <a:t> times </a:t>
                </a:r>
                <a:r>
                  <a:rPr lang="en-US" sz="1800" i="0">
                    <a:effectLst/>
                    <a:latin typeface="Cambria Math" panose="02040503050406030204" pitchFamily="18" charset="0"/>
                    <a:ea typeface="Times New Roman" panose="02020603050405020304" pitchFamily="18" charset="0"/>
                    <a:cs typeface="Times New Roman" panose="02020603050405020304" pitchFamily="18" charset="0"/>
                  </a:rPr>
                  <a:t>𝑥</a:t>
                </a:r>
                <a:r>
                  <a:rPr lang="en-US" sz="1800" dirty="0">
                    <a:effectLst/>
                    <a:latin typeface="Franklin Gothic Medium" panose="020B06030201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Franklin Gothic Medium" panose="020B0603020102020204" pitchFamily="34" charset="0"/>
                    <a:ea typeface="Times New Roman" panose="02020603050405020304" pitchFamily="18" charset="0"/>
                    <a:cs typeface="Times New Roman" panose="02020603050405020304" pitchFamily="18" charset="0"/>
                  </a:rPr>
                  <a:t>But only with its neighboring nodes, meaning that communication costs can be halved.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Fallback>
      </mc:AlternateContent>
      <p:sp>
        <p:nvSpPr>
          <p:cNvPr id="4" name="Slide Number Placeholder 3"/>
          <p:cNvSpPr>
            <a:spLocks noGrp="1"/>
          </p:cNvSpPr>
          <p:nvPr>
            <p:ph type="sldNum" sz="quarter" idx="5"/>
          </p:nvPr>
        </p:nvSpPr>
        <p:spPr/>
        <p:txBody>
          <a:bodyPr/>
          <a:lstStyle/>
          <a:p>
            <a:fld id="{4CFDF800-FE0E-A944-8AC1-D57C07B352FC}" type="slidenum">
              <a:rPr lang="en-US" smtClean="0"/>
              <a:pPr/>
              <a:t>5</a:t>
            </a:fld>
            <a:endParaRPr lang="en-US" dirty="0"/>
          </a:p>
        </p:txBody>
      </p:sp>
    </p:spTree>
    <p:extLst>
      <p:ext uri="{BB962C8B-B14F-4D97-AF65-F5344CB8AC3E}">
        <p14:creationId xmlns:p14="http://schemas.microsoft.com/office/powerpoint/2010/main" val="1497969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92500" lnSpcReduction="10000"/>
          </a:bodyPr>
          <a:lstStyle/>
          <a:p>
            <a:pPr lvl="0"/>
            <a:r>
              <a:rPr lang="en-US" sz="1200" dirty="0"/>
              <a:t>The particular algorithm we considered for our application was </a:t>
            </a:r>
            <a:r>
              <a:rPr lang="en-US" sz="1200" dirty="0" err="1"/>
              <a:t>CoLA</a:t>
            </a:r>
            <a:r>
              <a:rPr lang="en-US" sz="1200" dirty="0"/>
              <a:t>, short for Communication-Efficient Decentralized Linear Learning, developed by He, </a:t>
            </a:r>
            <a:r>
              <a:rPr lang="en-US" sz="1200" dirty="0" err="1"/>
              <a:t>Bian</a:t>
            </a:r>
            <a:r>
              <a:rPr lang="en-US" sz="1200" dirty="0"/>
              <a:t>, and </a:t>
            </a:r>
            <a:r>
              <a:rPr lang="en-US" sz="1200" dirty="0" err="1"/>
              <a:t>Jaggi</a:t>
            </a:r>
            <a:r>
              <a:rPr lang="en-US" sz="1200" dirty="0"/>
              <a:t>. </a:t>
            </a:r>
          </a:p>
          <a:p>
            <a:pPr lvl="0"/>
            <a:endParaRPr lang="en-US" sz="1200" dirty="0"/>
          </a:p>
          <a:p>
            <a:pPr lvl="0"/>
            <a:r>
              <a:rPr lang="en-US" sz="1200" dirty="0" err="1"/>
              <a:t>CoLA</a:t>
            </a:r>
            <a:r>
              <a:rPr lang="en-US" sz="1200" dirty="0"/>
              <a:t> is an extension of the </a:t>
            </a:r>
            <a:r>
              <a:rPr lang="en-US" sz="1200" dirty="0" err="1"/>
              <a:t>CoCoA</a:t>
            </a:r>
            <a:r>
              <a:rPr lang="en-US" sz="1200" dirty="0"/>
              <a:t> algorithm to the decentralized setting. The </a:t>
            </a:r>
            <a:r>
              <a:rPr lang="en-US" sz="1200" dirty="0" err="1"/>
              <a:t>CoCoA</a:t>
            </a:r>
            <a:r>
              <a:rPr lang="en-US" sz="1200" dirty="0"/>
              <a:t> algorithm is a centralized algorithm for convex optimization which has been shown to outperform competing methods such as Alternating Direction Method of Multipliers (ADMM) and distributed Stochastic Gradient Descent in the cases of convex problems, making its extension to the decentralized setting particularly promising. </a:t>
            </a:r>
          </a:p>
          <a:p>
            <a:pPr lvl="0"/>
            <a:endParaRPr lang="en-US" sz="1200" dirty="0"/>
          </a:p>
          <a:p>
            <a:pPr lvl="0"/>
            <a:r>
              <a:rPr lang="en-US" sz="1200" dirty="0" err="1"/>
              <a:t>CoLA</a:t>
            </a:r>
            <a:r>
              <a:rPr lang="en-US" sz="1200" dirty="0"/>
              <a:t> seeks to minimize a general, regularized convex problem O-A of x, which is composed of a convex objective, or loss, function f(Ax) and a convex, separable regularization function g(x).</a:t>
            </a:r>
          </a:p>
          <a:p>
            <a:pPr lvl="0"/>
            <a:endParaRPr lang="en-US" sz="1200" dirty="0"/>
          </a:p>
          <a:p>
            <a:pPr lvl="0"/>
            <a:r>
              <a:rPr lang="en-US" sz="1200" dirty="0"/>
              <a:t>In the original </a:t>
            </a:r>
            <a:r>
              <a:rPr lang="en-US" sz="1200" dirty="0" err="1"/>
              <a:t>CoLA</a:t>
            </a:r>
            <a:r>
              <a:rPr lang="en-US" sz="1200" dirty="0"/>
              <a:t> literature, the authors considered several choices for f and g,</a:t>
            </a:r>
          </a:p>
          <a:p>
            <a:pPr lvl="0"/>
            <a:r>
              <a:rPr lang="en-US" sz="1200" dirty="0"/>
              <a:t>including Lasso and Ridge regressions in the primal space and SVD in the dual space. </a:t>
            </a:r>
          </a:p>
          <a:p>
            <a:pPr lvl="0"/>
            <a:endParaRPr lang="en-US" sz="1200" dirty="0"/>
          </a:p>
          <a:p>
            <a:pPr lvl="0"/>
            <a:r>
              <a:rPr lang="en-US" sz="1200" dirty="0"/>
              <a:t>For our experiments, we chose to use Elastic-Net regression, as it provided improved flexibility in the regularization conditions.</a:t>
            </a:r>
          </a:p>
          <a:p>
            <a:pPr lvl="0"/>
            <a:endParaRPr lang="en-US" sz="1200" dirty="0"/>
          </a:p>
          <a:p>
            <a:r>
              <a:rPr lang="en-US" dirty="0"/>
              <a:t>In order to solve O-A of x in a decentralized fashion, it is necessary to distribute the computation of f and g over the various computational nodes. </a:t>
            </a:r>
          </a:p>
          <a:p>
            <a:endParaRPr lang="en-US" dirty="0"/>
          </a:p>
          <a:p>
            <a:r>
              <a:rPr lang="en-US" dirty="0"/>
              <a:t>Since g is separable, it natively supports this distributed model. Thus, the challenge of </a:t>
            </a:r>
            <a:r>
              <a:rPr lang="en-US" dirty="0" err="1"/>
              <a:t>CoLA</a:t>
            </a:r>
            <a:r>
              <a:rPr lang="en-US" dirty="0"/>
              <a:t> lies in distributing f, [NEXT ANIM] since it relies on the global matrix-vector multiplication Ax.</a:t>
            </a:r>
          </a:p>
        </p:txBody>
      </p:sp>
      <p:sp>
        <p:nvSpPr>
          <p:cNvPr id="4" name="Slide Number Placeholder 3"/>
          <p:cNvSpPr>
            <a:spLocks noGrp="1"/>
          </p:cNvSpPr>
          <p:nvPr>
            <p:ph type="sldNum" sz="quarter" idx="5"/>
          </p:nvPr>
        </p:nvSpPr>
        <p:spPr/>
        <p:txBody>
          <a:bodyPr/>
          <a:lstStyle/>
          <a:p>
            <a:fld id="{4CFDF800-FE0E-A944-8AC1-D57C07B352FC}" type="slidenum">
              <a:rPr lang="en-US" smtClean="0"/>
              <a:pPr/>
              <a:t>6</a:t>
            </a:fld>
            <a:endParaRPr lang="en-US" dirty="0"/>
          </a:p>
        </p:txBody>
      </p:sp>
    </p:spTree>
    <p:extLst>
      <p:ext uri="{BB962C8B-B14F-4D97-AF65-F5344CB8AC3E}">
        <p14:creationId xmlns:p14="http://schemas.microsoft.com/office/powerpoint/2010/main" val="1561060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dirty="0"/>
                  <a:t>Before diving into the details of the local optimization problems, we first consider in greater detail the partitioning of our data matrix. </a:t>
                </a:r>
              </a:p>
              <a:p>
                <a:endParaRPr lang="en-US" sz="1200" dirty="0"/>
              </a:p>
              <a:p>
                <a:r>
                  <a:rPr lang="en-US" sz="1200" dirty="0"/>
                  <a:t>Unlike many other decentralized algorithms for convex optimization, </a:t>
                </a:r>
                <a:r>
                  <a:rPr lang="en-US" sz="1200" dirty="0" err="1"/>
                  <a:t>CoLA</a:t>
                </a:r>
                <a:r>
                  <a:rPr lang="en-US" sz="1200" dirty="0"/>
                  <a:t> allows for primal or dual formulations, providing necessary flexibility in the partitioning of our data. Specifically, state-of-the-art algorithms such as the Alternating Direction Method of Multipliers (ADMM), only allow for convex optimization in the dual space, requiring row-partitioned data. </a:t>
                </a:r>
                <a:endParaRPr lang="en-US" dirty="0"/>
              </a:p>
              <a:p>
                <a:endParaRPr lang="en-US" sz="1200" dirty="0"/>
              </a:p>
              <a:p>
                <a:r>
                  <a:rPr lang="en-US" sz="1200" dirty="0"/>
                  <a:t>In our use-case, column-wise partitioning was necessary to realize our desired communication gains.</a:t>
                </a:r>
              </a:p>
              <a:p>
                <a:endParaRPr lang="en-US" sz="1200" dirty="0"/>
              </a:p>
              <a:p>
                <a:r>
                  <a:rPr lang="en-US" sz="1200" dirty="0"/>
                  <a:t>Given the</a:t>
                </a:r>
                <a:r>
                  <a:rPr lang="en-US" sz="1200" baseline="0" dirty="0"/>
                  <a:t> data matrix</a:t>
                </a:r>
                <a:r>
                  <a:rPr lang="en-US" sz="1200" dirty="0"/>
                  <a:t> </a:t>
                </a:r>
                <a14:m>
                  <m:oMath xmlns:m="http://schemas.openxmlformats.org/officeDocument/2006/math">
                    <m:r>
                      <a:rPr lang="en-US" b="0" i="1" smtClean="0">
                        <a:solidFill>
                          <a:schemeClr val="accent2"/>
                        </a:solidFill>
                        <a:latin typeface="Cambria Math" panose="02040503050406030204" pitchFamily="18" charset="0"/>
                      </a:rPr>
                      <m:t>𝐴</m:t>
                    </m:r>
                    <m:r>
                      <a:rPr lang="en-US" b="0" i="1" smtClean="0">
                        <a:solidFill>
                          <a:schemeClr val="accent2"/>
                        </a:solidFill>
                        <a:latin typeface="Cambria Math" panose="02040503050406030204" pitchFamily="18" charset="0"/>
                      </a:rPr>
                      <m:t>∈</m:t>
                    </m:r>
                    <m:sSup>
                      <m:sSupPr>
                        <m:ctrlPr>
                          <a:rPr lang="en-US" b="0" i="1" smtClean="0">
                            <a:solidFill>
                              <a:schemeClr val="accent2"/>
                            </a:solidFill>
                            <a:latin typeface="Cambria Math" panose="02040503050406030204" pitchFamily="18" charset="0"/>
                            <a:ea typeface="Cambria Math" panose="02040503050406030204" pitchFamily="18" charset="0"/>
                          </a:rPr>
                        </m:ctrlPr>
                      </m:sSupPr>
                      <m:e>
                        <m:r>
                          <a:rPr lang="en-US" b="0" i="1" smtClean="0">
                            <a:solidFill>
                              <a:schemeClr val="accent2"/>
                            </a:solidFill>
                            <a:latin typeface="Cambria Math" panose="02040503050406030204" pitchFamily="18" charset="0"/>
                            <a:ea typeface="Cambria Math" panose="02040503050406030204" pitchFamily="18" charset="0"/>
                          </a:rPr>
                          <m:t>ℝ</m:t>
                        </m:r>
                      </m:e>
                      <m:sup>
                        <m:r>
                          <a:rPr lang="en-US" b="0" i="1" smtClean="0">
                            <a:solidFill>
                              <a:schemeClr val="accent2"/>
                            </a:solidFill>
                            <a:latin typeface="Cambria Math" panose="02040503050406030204" pitchFamily="18" charset="0"/>
                            <a:ea typeface="Cambria Math" panose="02040503050406030204" pitchFamily="18" charset="0"/>
                          </a:rPr>
                          <m:t>𝑚</m:t>
                        </m:r>
                        <m:r>
                          <a:rPr lang="en-US" b="0" i="1" smtClean="0">
                            <a:solidFill>
                              <a:schemeClr val="accent2"/>
                            </a:solidFill>
                            <a:latin typeface="Cambria Math" panose="02040503050406030204" pitchFamily="18" charset="0"/>
                            <a:ea typeface="Cambria Math" panose="02040503050406030204" pitchFamily="18" charset="0"/>
                          </a:rPr>
                          <m:t>×</m:t>
                        </m:r>
                        <m:r>
                          <a:rPr lang="en-US" b="0" i="1" smtClean="0">
                            <a:solidFill>
                              <a:schemeClr val="accent2"/>
                            </a:solidFill>
                            <a:latin typeface="Cambria Math" panose="02040503050406030204" pitchFamily="18" charset="0"/>
                            <a:ea typeface="Cambria Math" panose="02040503050406030204" pitchFamily="18" charset="0"/>
                          </a:rPr>
                          <m:t>𝑛</m:t>
                        </m:r>
                      </m:sup>
                    </m:sSup>
                  </m:oMath>
                </a14:m>
                <a:r>
                  <a:rPr lang="en-US" sz="1200" dirty="0"/>
                  <a:t> and target </a:t>
                </a:r>
                <a:r>
                  <a:rPr lang="en-US" dirty="0"/>
                  <a:t>vector </a:t>
                </a:r>
                <a14:m>
                  <m:oMath xmlns:m="http://schemas.openxmlformats.org/officeDocument/2006/math">
                    <m:r>
                      <a:rPr lang="en-US" b="0" i="1" smtClean="0">
                        <a:solidFill>
                          <a:schemeClr val="accent2"/>
                        </a:solidFill>
                        <a:latin typeface="Cambria Math" panose="02040503050406030204" pitchFamily="18" charset="0"/>
                      </a:rPr>
                      <m:t>𝑏</m:t>
                    </m:r>
                    <m:r>
                      <a:rPr lang="en-US" b="0" i="1" smtClean="0">
                        <a:solidFill>
                          <a:schemeClr val="accent2"/>
                        </a:solidFill>
                        <a:latin typeface="Cambria Math" panose="02040503050406030204" pitchFamily="18" charset="0"/>
                      </a:rPr>
                      <m:t>∈</m:t>
                    </m:r>
                    <m:sSup>
                      <m:sSupPr>
                        <m:ctrlPr>
                          <a:rPr lang="en-US" b="0" i="1" smtClean="0">
                            <a:solidFill>
                              <a:schemeClr val="accent2"/>
                            </a:solidFill>
                            <a:latin typeface="Cambria Math" panose="02040503050406030204" pitchFamily="18" charset="0"/>
                            <a:ea typeface="Cambria Math" panose="02040503050406030204" pitchFamily="18" charset="0"/>
                          </a:rPr>
                        </m:ctrlPr>
                      </m:sSupPr>
                      <m:e>
                        <m:r>
                          <a:rPr lang="en-US" b="0" i="1" smtClean="0">
                            <a:solidFill>
                              <a:schemeClr val="accent2"/>
                            </a:solidFill>
                            <a:latin typeface="Cambria Math" panose="02040503050406030204" pitchFamily="18" charset="0"/>
                            <a:ea typeface="Cambria Math" panose="02040503050406030204" pitchFamily="18" charset="0"/>
                          </a:rPr>
                          <m:t>ℝ</m:t>
                        </m:r>
                      </m:e>
                      <m:sup>
                        <m:r>
                          <a:rPr lang="en-US" b="0" i="1" smtClean="0">
                            <a:solidFill>
                              <a:schemeClr val="accent2"/>
                            </a:solidFill>
                            <a:latin typeface="Cambria Math" panose="02040503050406030204" pitchFamily="18" charset="0"/>
                            <a:ea typeface="Cambria Math" panose="02040503050406030204" pitchFamily="18" charset="0"/>
                          </a:rPr>
                          <m:t>𝑚</m:t>
                        </m:r>
                      </m:sup>
                    </m:sSup>
                  </m:oMath>
                </a14:m>
                <a:r>
                  <a:rPr lang="en-US" dirty="0"/>
                  <a:t>, we seek to partition the columns of </a:t>
                </a:r>
                <a14:m>
                  <m:oMath xmlns:m="http://schemas.openxmlformats.org/officeDocument/2006/math">
                    <m:r>
                      <a:rPr lang="en-US" b="0" i="1" smtClean="0">
                        <a:solidFill>
                          <a:schemeClr val="accent2"/>
                        </a:solidFill>
                        <a:latin typeface="Cambria Math" panose="02040503050406030204" pitchFamily="18" charset="0"/>
                      </a:rPr>
                      <m:t>𝐴</m:t>
                    </m:r>
                  </m:oMath>
                </a14:m>
                <a:r>
                  <a:rPr lang="en-US" sz="1200" dirty="0"/>
                  <a:t> over </a:t>
                </a:r>
                <a14:m>
                  <m:oMath xmlns:m="http://schemas.openxmlformats.org/officeDocument/2006/math">
                    <m:r>
                      <a:rPr lang="en-US" b="0" i="1" smtClean="0">
                        <a:solidFill>
                          <a:schemeClr val="accent2"/>
                        </a:solidFill>
                        <a:latin typeface="Cambria Math" panose="02040503050406030204" pitchFamily="18" charset="0"/>
                      </a:rPr>
                      <m:t>𝐾</m:t>
                    </m:r>
                  </m:oMath>
                </a14:m>
                <a:r>
                  <a:rPr lang="en-US" dirty="0"/>
                  <a:t> computational</a:t>
                </a:r>
                <a:r>
                  <a:rPr lang="en-US" baseline="0" dirty="0"/>
                  <a:t> </a:t>
                </a:r>
                <a:r>
                  <a:rPr lang="en-US" dirty="0"/>
                  <a:t>nodes.</a:t>
                </a:r>
                <a:r>
                  <a:rPr lang="en-US" baseline="0" dirty="0"/>
                  <a:t> Each </a:t>
                </a:r>
                <a:r>
                  <a:rPr lang="en-US" dirty="0"/>
                  <a:t>node </a:t>
                </a:r>
                <a14:m>
                  <m:oMath xmlns:m="http://schemas.openxmlformats.org/officeDocument/2006/math">
                    <m:r>
                      <a:rPr lang="en-US" b="0" i="1" smtClean="0">
                        <a:solidFill>
                          <a:schemeClr val="accent2"/>
                        </a:solidFill>
                        <a:latin typeface="Cambria Math" panose="02040503050406030204" pitchFamily="18" charset="0"/>
                      </a:rPr>
                      <m:t>𝑘</m:t>
                    </m:r>
                  </m:oMath>
                </a14:m>
                <a:r>
                  <a:rPr lang="en-US" baseline="0" dirty="0"/>
                  <a:t> will then have </a:t>
                </a:r>
                <a14:m>
                  <m:oMath xmlns:m="http://schemas.openxmlformats.org/officeDocument/2006/math">
                    <m:sSub>
                      <m:sSubPr>
                        <m:ctrlPr>
                          <a:rPr lang="en-US" sz="1200" i="1" smtClean="0">
                            <a:solidFill>
                              <a:schemeClr val="accent2"/>
                            </a:solidFill>
                            <a:latin typeface="Cambria Math" panose="02040503050406030204" pitchFamily="18" charset="0"/>
                          </a:rPr>
                        </m:ctrlPr>
                      </m:sSubPr>
                      <m:e>
                        <m:r>
                          <a:rPr lang="en-US" sz="1200" i="1">
                            <a:solidFill>
                              <a:schemeClr val="accent2"/>
                            </a:solidFill>
                            <a:latin typeface="Cambria Math" panose="02040503050406030204" pitchFamily="18" charset="0"/>
                          </a:rPr>
                          <m:t>𝑛</m:t>
                        </m:r>
                      </m:e>
                      <m:sub>
                        <m:r>
                          <a:rPr lang="en-US" sz="1200" i="1">
                            <a:solidFill>
                              <a:schemeClr val="accent2"/>
                            </a:solidFill>
                            <a:latin typeface="Cambria Math" panose="02040503050406030204" pitchFamily="18" charset="0"/>
                          </a:rPr>
                          <m:t>𝑘</m:t>
                        </m:r>
                      </m:sub>
                    </m:sSub>
                  </m:oMath>
                </a14:m>
                <a:r>
                  <a:rPr lang="en-US" sz="1200" dirty="0"/>
                  <a:t> columns of data</a:t>
                </a:r>
                <a:r>
                  <a:rPr lang="en-US" sz="1200" baseline="0" dirty="0"/>
                  <a:t> </a:t>
                </a:r>
                <a14:m>
                  <m:oMath xmlns:m="http://schemas.openxmlformats.org/officeDocument/2006/math">
                    <m:sSub>
                      <m:sSubPr>
                        <m:ctrlPr>
                          <a:rPr lang="en-US" i="1" smtClean="0">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𝐴</m:t>
                        </m:r>
                      </m:e>
                      <m:sub>
                        <m:d>
                          <m:dPr>
                            <m:begChr m:val="["/>
                            <m:endChr m:val="]"/>
                            <m:ctrlPr>
                              <a:rPr lang="en-US" i="1">
                                <a:solidFill>
                                  <a:schemeClr val="accent2"/>
                                </a:solidFill>
                                <a:latin typeface="Cambria Math" panose="02040503050406030204" pitchFamily="18" charset="0"/>
                              </a:rPr>
                            </m:ctrlPr>
                          </m:dPr>
                          <m:e>
                            <m:r>
                              <a:rPr lang="en-US" i="1">
                                <a:solidFill>
                                  <a:schemeClr val="accent2"/>
                                </a:solidFill>
                                <a:latin typeface="Cambria Math" panose="02040503050406030204" pitchFamily="18" charset="0"/>
                              </a:rPr>
                              <m:t>𝑘</m:t>
                            </m:r>
                          </m:e>
                        </m:d>
                      </m:sub>
                    </m:sSub>
                  </m:oMath>
                </a14:m>
                <a:r>
                  <a:rPr lang="en-US" sz="1200" dirty="0"/>
                  <a:t> and will compute the corresponding regression coefficients</a:t>
                </a:r>
                <a:r>
                  <a:rPr lang="en-US" sz="1200" baseline="0" dirty="0"/>
                  <a:t> </a:t>
                </a:r>
                <a14:m>
                  <m:oMath xmlns:m="http://schemas.openxmlformats.org/officeDocument/2006/math">
                    <m:sSub>
                      <m:sSubPr>
                        <m:ctrlPr>
                          <a:rPr lang="en-US"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d>
                          <m:dPr>
                            <m:begChr m:val="["/>
                            <m:endChr m:val="]"/>
                            <m:ctrlPr>
                              <a:rPr lang="en-US" i="1">
                                <a:solidFill>
                                  <a:schemeClr val="accent2"/>
                                </a:solidFill>
                                <a:latin typeface="Cambria Math" panose="02040503050406030204" pitchFamily="18" charset="0"/>
                              </a:rPr>
                            </m:ctrlPr>
                          </m:dPr>
                          <m:e>
                            <m:r>
                              <a:rPr lang="en-US" i="1">
                                <a:solidFill>
                                  <a:schemeClr val="accent2"/>
                                </a:solidFill>
                                <a:latin typeface="Cambria Math" panose="02040503050406030204" pitchFamily="18" charset="0"/>
                              </a:rPr>
                              <m:t>𝑘</m:t>
                            </m:r>
                          </m:e>
                        </m:d>
                      </m:sub>
                    </m:sSub>
                  </m:oMath>
                </a14:m>
                <a:r>
                  <a:rPr lang="en-US" sz="1200" dirty="0"/>
                  <a:t>.</a:t>
                </a:r>
              </a:p>
            </p:txBody>
          </p:sp>
        </mc:Choice>
        <mc:Fallback xmlns="">
          <p:sp>
            <p:nvSpPr>
              <p:cNvPr id="3" name="Notes Placeholder 2"/>
              <p:cNvSpPr>
                <a:spLocks noGrp="1"/>
              </p:cNvSpPr>
              <p:nvPr>
                <p:ph type="body" idx="1"/>
              </p:nvPr>
            </p:nvSpPr>
            <p:spPr/>
            <p:txBody>
              <a:bodyPr/>
              <a:lstStyle/>
              <a:p>
                <a:r>
                  <a:rPr lang="en-US" sz="1200" dirty="0"/>
                  <a:t>Before diving into the details of the local optimization problems, we first consider in greater detail the partitioning of our data matrix. </a:t>
                </a:r>
              </a:p>
              <a:p>
                <a:endParaRPr lang="en-US" sz="1200" dirty="0"/>
              </a:p>
              <a:p>
                <a:r>
                  <a:rPr lang="en-US" sz="1200" dirty="0"/>
                  <a:t>Unlike many other decentralized algorithms for convex optimization, </a:t>
                </a:r>
                <a:r>
                  <a:rPr lang="en-US" sz="1200" dirty="0" err="1"/>
                  <a:t>CoLA</a:t>
                </a:r>
                <a:r>
                  <a:rPr lang="en-US" sz="1200" dirty="0"/>
                  <a:t> allows for primal or dual formulations, providing necessary flexibility in the partitioning of our data. Specifically, state-of-the-art algorithms such as the Alternating Direction Method of Multipliers (ADMM), only allow for convex optimization in the dual space, requiring row-partitioned data. </a:t>
                </a:r>
                <a:endParaRPr lang="en-US" dirty="0"/>
              </a:p>
              <a:p>
                <a:endParaRPr lang="en-US" sz="1200" dirty="0"/>
              </a:p>
              <a:p>
                <a:r>
                  <a:rPr lang="en-US" sz="1200" dirty="0"/>
                  <a:t>In our use-case, column-wise partitioning was necessary to realize our desired communication gains.</a:t>
                </a:r>
              </a:p>
              <a:p>
                <a:endParaRPr lang="en-US" sz="1200" dirty="0"/>
              </a:p>
              <a:p>
                <a:r>
                  <a:rPr lang="en-US" sz="1200" dirty="0"/>
                  <a:t>Given the</a:t>
                </a:r>
                <a:r>
                  <a:rPr lang="en-US" sz="1200" baseline="0" dirty="0"/>
                  <a:t> data matrix</a:t>
                </a:r>
                <a:r>
                  <a:rPr lang="en-US" sz="1200" dirty="0"/>
                  <a:t> </a:t>
                </a:r>
                <a:r>
                  <a:rPr lang="en-US" b="0" i="0">
                    <a:solidFill>
                      <a:schemeClr val="accent2"/>
                    </a:solidFill>
                    <a:latin typeface="Cambria Math" panose="02040503050406030204" pitchFamily="18" charset="0"/>
                  </a:rPr>
                  <a:t>𝐴∈</a:t>
                </a:r>
                <a:r>
                  <a:rPr lang="en-US" b="0" i="0">
                    <a:solidFill>
                      <a:schemeClr val="accent2"/>
                    </a:solidFill>
                    <a:latin typeface="Cambria Math" panose="02040503050406030204" pitchFamily="18" charset="0"/>
                    <a:ea typeface="Cambria Math" panose="02040503050406030204" pitchFamily="18" charset="0"/>
                  </a:rPr>
                  <a:t>ℝ^(𝑚×𝑛)</a:t>
                </a:r>
                <a:r>
                  <a:rPr lang="en-US" sz="1200" dirty="0"/>
                  <a:t> and target </a:t>
                </a:r>
                <a:r>
                  <a:rPr lang="en-US" dirty="0"/>
                  <a:t>vector </a:t>
                </a:r>
                <a:r>
                  <a:rPr lang="en-US" b="0" i="0">
                    <a:solidFill>
                      <a:schemeClr val="accent2"/>
                    </a:solidFill>
                    <a:latin typeface="Cambria Math" panose="02040503050406030204" pitchFamily="18" charset="0"/>
                  </a:rPr>
                  <a:t>𝑏∈</a:t>
                </a:r>
                <a:r>
                  <a:rPr lang="en-US" b="0" i="0">
                    <a:solidFill>
                      <a:schemeClr val="accent2"/>
                    </a:solidFill>
                    <a:latin typeface="Cambria Math" panose="02040503050406030204" pitchFamily="18" charset="0"/>
                    <a:ea typeface="Cambria Math" panose="02040503050406030204" pitchFamily="18" charset="0"/>
                  </a:rPr>
                  <a:t>ℝ^𝑚</a:t>
                </a:r>
                <a:r>
                  <a:rPr lang="en-US" dirty="0"/>
                  <a:t>, we seek to partition the columns of </a:t>
                </a:r>
                <a:r>
                  <a:rPr lang="en-US" b="0" i="0">
                    <a:solidFill>
                      <a:schemeClr val="accent2"/>
                    </a:solidFill>
                    <a:latin typeface="Cambria Math" panose="02040503050406030204" pitchFamily="18" charset="0"/>
                  </a:rPr>
                  <a:t>𝐴</a:t>
                </a:r>
                <a:r>
                  <a:rPr lang="en-US" sz="1200" dirty="0"/>
                  <a:t> over </a:t>
                </a:r>
                <a:r>
                  <a:rPr lang="en-US" b="0" i="0">
                    <a:solidFill>
                      <a:schemeClr val="accent2"/>
                    </a:solidFill>
                    <a:latin typeface="Cambria Math" panose="02040503050406030204" pitchFamily="18" charset="0"/>
                  </a:rPr>
                  <a:t>𝐾</a:t>
                </a:r>
                <a:r>
                  <a:rPr lang="en-US" dirty="0"/>
                  <a:t> computational</a:t>
                </a:r>
                <a:r>
                  <a:rPr lang="en-US" baseline="0" dirty="0"/>
                  <a:t> </a:t>
                </a:r>
                <a:r>
                  <a:rPr lang="en-US" dirty="0"/>
                  <a:t>nodes.</a:t>
                </a:r>
                <a:r>
                  <a:rPr lang="en-US" baseline="0" dirty="0"/>
                  <a:t> Each </a:t>
                </a:r>
                <a:r>
                  <a:rPr lang="en-US" dirty="0"/>
                  <a:t>node </a:t>
                </a:r>
                <a:r>
                  <a:rPr lang="en-US" b="0" i="0">
                    <a:solidFill>
                      <a:schemeClr val="accent2"/>
                    </a:solidFill>
                    <a:latin typeface="Cambria Math" panose="02040503050406030204" pitchFamily="18" charset="0"/>
                  </a:rPr>
                  <a:t>𝑘</a:t>
                </a:r>
                <a:r>
                  <a:rPr lang="en-US" baseline="0" dirty="0"/>
                  <a:t> will then have </a:t>
                </a:r>
                <a:r>
                  <a:rPr lang="en-US" sz="1200" i="0">
                    <a:solidFill>
                      <a:schemeClr val="accent2"/>
                    </a:solidFill>
                    <a:latin typeface="Cambria Math" panose="02040503050406030204" pitchFamily="18" charset="0"/>
                  </a:rPr>
                  <a:t>𝑛_𝑘</a:t>
                </a:r>
                <a:r>
                  <a:rPr lang="en-US" sz="1200" dirty="0"/>
                  <a:t> columns of data</a:t>
                </a:r>
                <a:r>
                  <a:rPr lang="en-US" sz="1200" baseline="0" dirty="0"/>
                  <a:t> </a:t>
                </a:r>
                <a:r>
                  <a:rPr lang="en-US" i="0">
                    <a:solidFill>
                      <a:schemeClr val="accent2"/>
                    </a:solidFill>
                    <a:latin typeface="Cambria Math" panose="02040503050406030204" pitchFamily="18" charset="0"/>
                  </a:rPr>
                  <a:t>𝐴_[𝑘] </a:t>
                </a:r>
                <a:r>
                  <a:rPr lang="en-US" sz="1200" dirty="0"/>
                  <a:t> and will compute the corresponding regression coefficients</a:t>
                </a:r>
                <a:r>
                  <a:rPr lang="en-US" sz="1200" baseline="0" dirty="0"/>
                  <a:t> </a:t>
                </a:r>
                <a:r>
                  <a:rPr lang="en-US" b="0" i="0">
                    <a:solidFill>
                      <a:schemeClr val="accent2"/>
                    </a:solidFill>
                    <a:latin typeface="Cambria Math" panose="02040503050406030204" pitchFamily="18" charset="0"/>
                  </a:rPr>
                  <a:t>𝑥_[</a:t>
                </a:r>
                <a:r>
                  <a:rPr lang="en-US" i="0">
                    <a:solidFill>
                      <a:schemeClr val="accent2"/>
                    </a:solidFill>
                    <a:latin typeface="Cambria Math" panose="02040503050406030204" pitchFamily="18" charset="0"/>
                  </a:rPr>
                  <a:t>𝑘] </a:t>
                </a:r>
                <a:r>
                  <a:rPr lang="en-US" sz="1200" dirty="0"/>
                  <a:t>.</a:t>
                </a:r>
              </a:p>
            </p:txBody>
          </p:sp>
        </mc:Fallback>
      </mc:AlternateContent>
      <p:sp>
        <p:nvSpPr>
          <p:cNvPr id="4" name="Slide Number Placeholder 3"/>
          <p:cNvSpPr>
            <a:spLocks noGrp="1"/>
          </p:cNvSpPr>
          <p:nvPr>
            <p:ph type="sldNum" sz="quarter" idx="5"/>
          </p:nvPr>
        </p:nvSpPr>
        <p:spPr/>
        <p:txBody>
          <a:bodyPr/>
          <a:lstStyle/>
          <a:p>
            <a:fld id="{4CFDF800-FE0E-A944-8AC1-D57C07B352FC}" type="slidenum">
              <a:rPr lang="en-US" smtClean="0"/>
              <a:pPr/>
              <a:t>7</a:t>
            </a:fld>
            <a:endParaRPr lang="en-US" dirty="0"/>
          </a:p>
        </p:txBody>
      </p:sp>
    </p:spTree>
    <p:extLst>
      <p:ext uri="{BB962C8B-B14F-4D97-AF65-F5344CB8AC3E}">
        <p14:creationId xmlns:p14="http://schemas.microsoft.com/office/powerpoint/2010/main" val="2519409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In order to solve the global optimization problem in a decentralized environment, we must construct an approximation of the objective function </a:t>
                </a:r>
                <a14:m>
                  <m:oMath xmlns:m="http://schemas.openxmlformats.org/officeDocument/2006/math">
                    <m:r>
                      <a:rPr lang="en-US" b="0" i="1" smtClean="0">
                        <a:latin typeface="Cambria Math" panose="02040503050406030204" pitchFamily="18" charset="0"/>
                      </a:rPr>
                      <m:t>𝑓</m:t>
                    </m:r>
                  </m:oMath>
                </a14:m>
                <a:r>
                  <a:rPr lang="en-US" dirty="0"/>
                  <a:t> which relies only on local data.</a:t>
                </a:r>
              </a:p>
              <a:p>
                <a:endParaRPr lang="en-US" dirty="0"/>
              </a:p>
              <a:p>
                <a:r>
                  <a:rPr lang="en-US" dirty="0"/>
                  <a:t>To aid in this process, we introduce a local approximation of the global matrix-vector product </a:t>
                </a:r>
                <a14:m>
                  <m:oMath xmlns:m="http://schemas.openxmlformats.org/officeDocument/2006/math">
                    <m:r>
                      <a:rPr lang="en-US" b="0" i="1" smtClean="0">
                        <a:latin typeface="Cambria Math" panose="02040503050406030204" pitchFamily="18" charset="0"/>
                      </a:rPr>
                      <m:t>𝐴𝑥</m:t>
                    </m:r>
                  </m:oMath>
                </a14:m>
                <a:r>
                  <a:rPr lang="en-US" dirty="0"/>
                  <a:t>, denoted</a:t>
                </a:r>
                <a:r>
                  <a:rPr lang="en-US" baseline="0" dirty="0"/>
                  <a:t>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𝑣</m:t>
                        </m:r>
                      </m:e>
                      <m:sub>
                        <m:r>
                          <a:rPr lang="en-US" b="0" i="1" baseline="0" smtClean="0">
                            <a:latin typeface="Cambria Math" panose="02040503050406030204" pitchFamily="18" charset="0"/>
                          </a:rPr>
                          <m:t>𝑘</m:t>
                        </m:r>
                      </m:sub>
                    </m:sSub>
                    <m:r>
                      <a:rPr lang="en-US" b="0" i="0" baseline="0" smtClean="0">
                        <a:latin typeface="Cambria Math" panose="02040503050406030204" pitchFamily="18" charset="0"/>
                      </a:rPr>
                      <m:t>.</m:t>
                    </m:r>
                  </m:oMath>
                </a14:m>
                <a:r>
                  <a:rPr lang="en-US" dirty="0"/>
                  <a:t> </a:t>
                </a:r>
              </a:p>
              <a:p>
                <a:r>
                  <a:rPr lang="en-US" dirty="0"/>
                  <a:t>It is important to note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r>
                  <a:rPr lang="en-US" dirty="0"/>
                  <a:t> is,</a:t>
                </a:r>
                <a:r>
                  <a:rPr lang="en-US" baseline="0" dirty="0"/>
                  <a:t> and will continue to be, the only quantity shared directly between nodes.</a:t>
                </a:r>
              </a:p>
              <a:p>
                <a:endParaRPr lang="en-US" baseline="0" dirty="0"/>
              </a:p>
              <a:p>
                <a:r>
                  <a:rPr lang="en-US" baseline="0" dirty="0"/>
                  <a:t>We can then use </a:t>
                </a:r>
                <a14:m>
                  <m:oMath xmlns:m="http://schemas.openxmlformats.org/officeDocument/2006/math">
                    <m:sSub>
                      <m:sSubPr>
                        <m:ctrlPr>
                          <a:rPr lang="en-US" i="1" baseline="0" dirty="0" smtClean="0">
                            <a:latin typeface="Cambria Math" panose="02040503050406030204" pitchFamily="18" charset="0"/>
                          </a:rPr>
                        </m:ctrlPr>
                      </m:sSubPr>
                      <m:e>
                        <m:r>
                          <a:rPr lang="en-US" i="1" baseline="0" dirty="0" smtClean="0">
                            <a:latin typeface="Cambria Math" panose="02040503050406030204" pitchFamily="18" charset="0"/>
                          </a:rPr>
                          <m:t>𝑣</m:t>
                        </m:r>
                      </m:e>
                      <m:sub>
                        <m:r>
                          <a:rPr lang="en-US" i="1" baseline="0" dirty="0" smtClean="0">
                            <a:latin typeface="Cambria Math" panose="02040503050406030204" pitchFamily="18" charset="0"/>
                          </a:rPr>
                          <m:t>𝑘</m:t>
                        </m:r>
                      </m:sub>
                    </m:sSub>
                  </m:oMath>
                </a14:m>
                <a:r>
                  <a:rPr lang="en-US" baseline="0" dirty="0"/>
                  <a:t> as a substitute for </a:t>
                </a:r>
                <a14:m>
                  <m:oMath xmlns:m="http://schemas.openxmlformats.org/officeDocument/2006/math">
                    <m:r>
                      <a:rPr lang="en-US" b="0" i="1" baseline="0" smtClean="0">
                        <a:latin typeface="Cambria Math" panose="02040503050406030204" pitchFamily="18" charset="0"/>
                      </a:rPr>
                      <m:t>𝐴𝑥</m:t>
                    </m:r>
                  </m:oMath>
                </a14:m>
                <a:r>
                  <a:rPr lang="en-US" dirty="0"/>
                  <a:t> in the global</a:t>
                </a:r>
                <a:r>
                  <a:rPr lang="en-US" baseline="0" dirty="0"/>
                  <a:t> optimization problem. </a:t>
                </a:r>
              </a:p>
              <a:p>
                <a:r>
                  <a:rPr lang="en-US" baseline="0" dirty="0"/>
                  <a:t>Additionally, since </a:t>
                </a:r>
                <a14:m>
                  <m:oMath xmlns:m="http://schemas.openxmlformats.org/officeDocument/2006/math">
                    <m:r>
                      <a:rPr lang="en-US" b="0" i="1" baseline="0" smtClean="0">
                        <a:latin typeface="Cambria Math" panose="02040503050406030204" pitchFamily="18" charset="0"/>
                      </a:rPr>
                      <m:t>𝑓</m:t>
                    </m:r>
                  </m:oMath>
                </a14:m>
                <a:r>
                  <a:rPr lang="en-US" dirty="0"/>
                  <a:t> is convex,</a:t>
                </a:r>
                <a:r>
                  <a:rPr lang="en-US" baseline="0" dirty="0"/>
                  <a:t> we can rewrite the global quantity </a:t>
                </a:r>
                <a14:m>
                  <m:oMath xmlns:m="http://schemas.openxmlformats.org/officeDocument/2006/math">
                    <m:r>
                      <a:rPr lang="en-US" b="0" i="1" baseline="0" smtClean="0">
                        <a:latin typeface="Cambria Math" panose="02040503050406030204" pitchFamily="18" charset="0"/>
                      </a:rPr>
                      <m:t>𝑓</m:t>
                    </m:r>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𝐴𝑥</m:t>
                        </m:r>
                      </m:e>
                    </m:d>
                  </m:oMath>
                </a14:m>
                <a:r>
                  <a:rPr lang="en-US" dirty="0"/>
                  <a:t> as the average of the local approximations.</a:t>
                </a:r>
              </a:p>
              <a:p>
                <a:endParaRPr lang="en-US" dirty="0"/>
              </a:p>
              <a:p>
                <a:r>
                  <a:rPr lang="en-US" dirty="0"/>
                  <a:t>Note that this formulation is equivalent to the global problem if, and only if, the constraint </a:t>
                </a:r>
                <a14:m>
                  <m:oMath xmlns:m="http://schemas.openxmlformats.org/officeDocument/2006/math">
                    <m:sSub>
                      <m:sSubPr>
                        <m:ctrlPr>
                          <a:rPr lang="en-US" i="1" dirty="0" smtClean="0">
                            <a:solidFill>
                              <a:schemeClr val="accent2"/>
                            </a:solidFill>
                            <a:latin typeface="Cambria Math" panose="02040503050406030204" pitchFamily="18" charset="0"/>
                          </a:rPr>
                        </m:ctrlPr>
                      </m:sSubPr>
                      <m:e>
                        <m:r>
                          <a:rPr lang="en-US" i="1" dirty="0">
                            <a:solidFill>
                              <a:schemeClr val="accent2"/>
                            </a:solidFill>
                            <a:latin typeface="Cambria Math" panose="02040503050406030204" pitchFamily="18" charset="0"/>
                          </a:rPr>
                          <m:t>𝑣</m:t>
                        </m:r>
                      </m:e>
                      <m:sub>
                        <m:r>
                          <a:rPr lang="en-US" i="1" dirty="0">
                            <a:solidFill>
                              <a:schemeClr val="accent2"/>
                            </a:solidFill>
                            <a:latin typeface="Cambria Math" panose="02040503050406030204" pitchFamily="18" charset="0"/>
                          </a:rPr>
                          <m:t>𝑘</m:t>
                        </m:r>
                      </m:sub>
                    </m:sSub>
                    <m:r>
                      <a:rPr lang="en-US" i="1" dirty="0">
                        <a:solidFill>
                          <a:schemeClr val="accent2"/>
                        </a:solidFill>
                        <a:latin typeface="Cambria Math" panose="02040503050406030204" pitchFamily="18" charset="0"/>
                      </a:rPr>
                      <m:t>=</m:t>
                    </m:r>
                    <m:r>
                      <a:rPr lang="en-US" i="1" dirty="0">
                        <a:solidFill>
                          <a:schemeClr val="accent2"/>
                        </a:solidFill>
                        <a:latin typeface="Cambria Math" panose="02040503050406030204" pitchFamily="18" charset="0"/>
                      </a:rPr>
                      <m:t>𝐴𝑥</m:t>
                    </m:r>
                    <m:r>
                      <a:rPr lang="en-US" i="1" dirty="0">
                        <a:solidFill>
                          <a:schemeClr val="accent2"/>
                        </a:solidFill>
                        <a:latin typeface="Cambria Math" panose="02040503050406030204" pitchFamily="18" charset="0"/>
                      </a:rPr>
                      <m:t> </m:t>
                    </m:r>
                  </m:oMath>
                </a14:m>
                <a:r>
                  <a:rPr lang="en-US" dirty="0"/>
                  <a:t>is satisfied</a:t>
                </a:r>
                <a:r>
                  <a:rPr lang="en-US" baseline="0" dirty="0"/>
                  <a:t> at every node.</a:t>
                </a:r>
              </a:p>
              <a:p>
                <a:r>
                  <a:rPr lang="en-US" dirty="0"/>
                  <a:t>This presents an issue, as enforcing this constraint requires all-to-all communication and thus, global synchronization points</a:t>
                </a:r>
              </a:p>
            </p:txBody>
          </p:sp>
        </mc:Choice>
        <mc:Fallback xmlns="">
          <p:sp>
            <p:nvSpPr>
              <p:cNvPr id="3" name="Notes Placeholder 2"/>
              <p:cNvSpPr>
                <a:spLocks noGrp="1"/>
              </p:cNvSpPr>
              <p:nvPr>
                <p:ph type="body" idx="1"/>
              </p:nvPr>
            </p:nvSpPr>
            <p:spPr/>
            <p:txBody>
              <a:bodyPr/>
              <a:lstStyle/>
              <a:p>
                <a:r>
                  <a:rPr lang="en-US" dirty="0"/>
                  <a:t>In order to solve the global optimization problem in a decentralized environment, we must construct an approximation of the objective function </a:t>
                </a:r>
                <a:r>
                  <a:rPr lang="en-US" b="0" i="0">
                    <a:latin typeface="Cambria Math" panose="02040503050406030204" pitchFamily="18" charset="0"/>
                  </a:rPr>
                  <a:t>𝑓</a:t>
                </a:r>
                <a:r>
                  <a:rPr lang="en-US" dirty="0"/>
                  <a:t> which relies only on local data.</a:t>
                </a:r>
              </a:p>
              <a:p>
                <a:endParaRPr lang="en-US" dirty="0"/>
              </a:p>
              <a:p>
                <a:r>
                  <a:rPr lang="en-US" dirty="0"/>
                  <a:t>To aid in this process, we introduce a local approximation of the global matrix-vector product </a:t>
                </a:r>
                <a:r>
                  <a:rPr lang="en-US" b="0" i="0">
                    <a:latin typeface="Cambria Math" panose="02040503050406030204" pitchFamily="18" charset="0"/>
                  </a:rPr>
                  <a:t>𝐴𝑥</a:t>
                </a:r>
                <a:r>
                  <a:rPr lang="en-US" dirty="0"/>
                  <a:t>, denoted</a:t>
                </a:r>
                <a:r>
                  <a:rPr lang="en-US" baseline="0" dirty="0"/>
                  <a:t> </a:t>
                </a:r>
                <a:r>
                  <a:rPr lang="en-US" b="0" i="0" baseline="0">
                    <a:latin typeface="Cambria Math" panose="02040503050406030204" pitchFamily="18" charset="0"/>
                  </a:rPr>
                  <a:t>𝑣_𝑘.</a:t>
                </a:r>
                <a:r>
                  <a:rPr lang="en-US" dirty="0"/>
                  <a:t> </a:t>
                </a:r>
              </a:p>
              <a:p>
                <a:r>
                  <a:rPr lang="en-US" dirty="0"/>
                  <a:t>It is important to note that </a:t>
                </a:r>
                <a:r>
                  <a:rPr lang="en-US" b="0" i="0">
                    <a:latin typeface="Cambria Math" panose="02040503050406030204" pitchFamily="18" charset="0"/>
                  </a:rPr>
                  <a:t>𝑣_𝑘</a:t>
                </a:r>
                <a:r>
                  <a:rPr lang="en-US" dirty="0"/>
                  <a:t> is,</a:t>
                </a:r>
                <a:r>
                  <a:rPr lang="en-US" baseline="0" dirty="0"/>
                  <a:t> and will continue to be, the only quantity shared directly between nodes.</a:t>
                </a:r>
              </a:p>
              <a:p>
                <a:endParaRPr lang="en-US" baseline="0" dirty="0"/>
              </a:p>
              <a:p>
                <a:r>
                  <a:rPr lang="en-US" baseline="0" dirty="0"/>
                  <a:t>We can then use </a:t>
                </a:r>
                <a:r>
                  <a:rPr lang="en-US" i="0" baseline="0" dirty="0">
                    <a:latin typeface="Cambria Math" panose="02040503050406030204" pitchFamily="18" charset="0"/>
                  </a:rPr>
                  <a:t>𝑣_𝑘</a:t>
                </a:r>
                <a:r>
                  <a:rPr lang="en-US" baseline="0" dirty="0"/>
                  <a:t> as a substitute for </a:t>
                </a:r>
                <a:r>
                  <a:rPr lang="en-US" b="0" i="0" baseline="0">
                    <a:latin typeface="Cambria Math" panose="02040503050406030204" pitchFamily="18" charset="0"/>
                  </a:rPr>
                  <a:t>𝐴𝑥</a:t>
                </a:r>
                <a:r>
                  <a:rPr lang="en-US" dirty="0"/>
                  <a:t> in the global</a:t>
                </a:r>
                <a:r>
                  <a:rPr lang="en-US" baseline="0" dirty="0"/>
                  <a:t> optimization problem. </a:t>
                </a:r>
              </a:p>
              <a:p>
                <a:r>
                  <a:rPr lang="en-US" baseline="0" dirty="0"/>
                  <a:t>Additionally, since </a:t>
                </a:r>
                <a:r>
                  <a:rPr lang="en-US" b="0" i="0" baseline="0">
                    <a:latin typeface="Cambria Math" panose="02040503050406030204" pitchFamily="18" charset="0"/>
                  </a:rPr>
                  <a:t>𝑓</a:t>
                </a:r>
                <a:r>
                  <a:rPr lang="en-US" dirty="0"/>
                  <a:t> is convex,</a:t>
                </a:r>
                <a:r>
                  <a:rPr lang="en-US" baseline="0" dirty="0"/>
                  <a:t> we can rewrite the global quantity </a:t>
                </a:r>
                <a:r>
                  <a:rPr lang="en-US" b="0" i="0" baseline="0">
                    <a:latin typeface="Cambria Math" panose="02040503050406030204" pitchFamily="18" charset="0"/>
                  </a:rPr>
                  <a:t>𝑓(𝐴𝑥)</a:t>
                </a:r>
                <a:r>
                  <a:rPr lang="en-US" dirty="0"/>
                  <a:t> as the average of the local approximations.</a:t>
                </a:r>
              </a:p>
              <a:p>
                <a:endParaRPr lang="en-US" dirty="0"/>
              </a:p>
              <a:p>
                <a:r>
                  <a:rPr lang="en-US" dirty="0"/>
                  <a:t>Note that this formulation is equivalent to the global problem if, and only if, the constraint </a:t>
                </a:r>
                <a:r>
                  <a:rPr lang="en-US" i="0" dirty="0">
                    <a:solidFill>
                      <a:schemeClr val="accent2"/>
                    </a:solidFill>
                    <a:latin typeface="Cambria Math" panose="02040503050406030204" pitchFamily="18" charset="0"/>
                  </a:rPr>
                  <a:t>𝑣_𝑘=𝐴𝑥 </a:t>
                </a:r>
                <a:r>
                  <a:rPr lang="en-US" dirty="0"/>
                  <a:t>is satisfied</a:t>
                </a:r>
                <a:r>
                  <a:rPr lang="en-US" baseline="0" dirty="0"/>
                  <a:t> at every node.</a:t>
                </a:r>
              </a:p>
              <a:p>
                <a:r>
                  <a:rPr lang="en-US" dirty="0"/>
                  <a:t>This presents an issue, as enforcing this constraint requires all-to-all communication and thus, global synchronization points</a:t>
                </a:r>
              </a:p>
            </p:txBody>
          </p:sp>
        </mc:Fallback>
      </mc:AlternateContent>
      <p:sp>
        <p:nvSpPr>
          <p:cNvPr id="4" name="Slide Number Placeholder 3"/>
          <p:cNvSpPr>
            <a:spLocks noGrp="1"/>
          </p:cNvSpPr>
          <p:nvPr>
            <p:ph type="sldNum" sz="quarter" idx="5"/>
          </p:nvPr>
        </p:nvSpPr>
        <p:spPr/>
        <p:txBody>
          <a:bodyPr/>
          <a:lstStyle/>
          <a:p>
            <a:fld id="{4CFDF800-FE0E-A944-8AC1-D57C07B352FC}" type="slidenum">
              <a:rPr lang="en-US" smtClean="0"/>
              <a:pPr/>
              <a:t>8</a:t>
            </a:fld>
            <a:endParaRPr lang="en-US" dirty="0"/>
          </a:p>
        </p:txBody>
      </p:sp>
    </p:spTree>
    <p:extLst>
      <p:ext uri="{BB962C8B-B14F-4D97-AF65-F5344CB8AC3E}">
        <p14:creationId xmlns:p14="http://schemas.microsoft.com/office/powerpoint/2010/main" val="3278887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To avoid these global synchronization points, we must weaken the constraint on </a:t>
                </a:r>
                <a14:m>
                  <m:oMath xmlns:m="http://schemas.openxmlformats.org/officeDocument/2006/math">
                    <m:sSub>
                      <m:sSubPr>
                        <m:ctrlPr>
                          <a:rPr kumimoji="0" lang="en-US" sz="1200" b="0" i="1" u="none" strike="noStrike" kern="1200" cap="none" spc="0" normalizeH="0" baseline="0" noProof="0" dirty="0" smtClean="0">
                            <a:ln>
                              <a:noFill/>
                            </a:ln>
                            <a:solidFill>
                              <a:srgbClr val="C0504D"/>
                            </a:solidFill>
                            <a:effectLst/>
                            <a:uLnTx/>
                            <a:uFillTx/>
                            <a:latin typeface="Cambria Math" panose="02040503050406030204" pitchFamily="18" charset="0"/>
                            <a:ea typeface="+mn-ea"/>
                          </a:rPr>
                        </m:ctrlPr>
                      </m:sSubPr>
                      <m:e>
                        <m:r>
                          <a:rPr kumimoji="0" lang="en-US" sz="1200" b="0" i="1" u="none" strike="noStrike" kern="1200" cap="none" spc="0" normalizeH="0" baseline="0" noProof="0" dirty="0">
                            <a:ln>
                              <a:noFill/>
                            </a:ln>
                            <a:solidFill>
                              <a:srgbClr val="C0504D"/>
                            </a:solidFill>
                            <a:effectLst/>
                            <a:uLnTx/>
                            <a:uFillTx/>
                            <a:latin typeface="Cambria Math" panose="02040503050406030204" pitchFamily="18" charset="0"/>
                            <a:ea typeface="+mn-ea"/>
                          </a:rPr>
                          <m:t>𝑣</m:t>
                        </m:r>
                      </m:e>
                      <m:sub>
                        <m:r>
                          <a:rPr kumimoji="0" lang="en-US" sz="1200" b="0" i="1" u="none" strike="noStrike" kern="1200" cap="none" spc="0" normalizeH="0" baseline="0" noProof="0" dirty="0">
                            <a:ln>
                              <a:noFill/>
                            </a:ln>
                            <a:solidFill>
                              <a:srgbClr val="C0504D"/>
                            </a:solidFill>
                            <a:effectLst/>
                            <a:uLnTx/>
                            <a:uFillTx/>
                            <a:latin typeface="Cambria Math" panose="02040503050406030204" pitchFamily="18" charset="0"/>
                            <a:ea typeface="+mn-ea"/>
                          </a:rPr>
                          <m:t>𝑘</m:t>
                        </m:r>
                      </m:sub>
                    </m:sSub>
                  </m:oMath>
                </a14:m>
                <a:r>
                  <a:rPr lang="en-US" b="0" i="0" dirty="0">
                    <a:latin typeface="Cambria Math" panose="02040503050406030204" pitchFamily="18" charset="0"/>
                  </a:rPr>
                  <a:t> by</a:t>
                </a:r>
                <a:r>
                  <a:rPr lang="en-US" b="0" i="0" baseline="0" dirty="0">
                    <a:latin typeface="Cambria Math" panose="02040503050406030204" pitchFamily="18" charset="0"/>
                  </a:rPr>
                  <a:t> requiring only that the average of the local</a:t>
                </a:r>
                <a:r>
                  <a:rPr lang="en-US" b="0" i="0" dirty="0">
                    <a:latin typeface="Cambria Math" panose="02040503050406030204" pitchFamily="18" charset="0"/>
                  </a:rPr>
                  <a:t> approximations is equal to the global</a:t>
                </a:r>
                <a:r>
                  <a:rPr lang="en-US" b="0" i="0" baseline="0" dirty="0">
                    <a:latin typeface="Cambria Math" panose="02040503050406030204" pitchFamily="18" charset="0"/>
                  </a:rPr>
                  <a:t> quantity </a:t>
                </a:r>
                <a14:m>
                  <m:oMath xmlns:m="http://schemas.openxmlformats.org/officeDocument/2006/math">
                    <m:r>
                      <a:rPr kumimoji="0" lang="en-US" sz="1200" b="0" i="1" u="none" strike="noStrike" kern="1200" cap="none" spc="0" normalizeH="0" baseline="0" noProof="0" dirty="0" smtClean="0">
                        <a:ln>
                          <a:noFill/>
                        </a:ln>
                        <a:solidFill>
                          <a:srgbClr val="C0504D"/>
                        </a:solidFill>
                        <a:effectLst/>
                        <a:uLnTx/>
                        <a:uFillTx/>
                        <a:latin typeface="Cambria Math" panose="02040503050406030204" pitchFamily="18" charset="0"/>
                        <a:ea typeface="+mn-ea"/>
                      </a:rPr>
                      <m:t>𝐴𝑥</m:t>
                    </m:r>
                  </m:oMath>
                </a14:m>
                <a:r>
                  <a:rPr lang="en-US" dirty="0"/>
                  <a:t>.</a:t>
                </a:r>
              </a:p>
              <a:p>
                <a:endParaRPr lang="en-US" dirty="0"/>
              </a:p>
              <a:p>
                <a:r>
                  <a:rPr lang="en-US" dirty="0"/>
                  <a:t>We are able to use this weakened constraint primarily due to the convexity of </a:t>
                </a:r>
                <a14:m>
                  <m:oMath xmlns:m="http://schemas.openxmlformats.org/officeDocument/2006/math">
                    <m:r>
                      <a:rPr lang="en-US" i="1" smtClean="0">
                        <a:solidFill>
                          <a:schemeClr val="accent2"/>
                        </a:solidFill>
                        <a:latin typeface="Cambria Math" panose="02040503050406030204" pitchFamily="18" charset="0"/>
                        <a:ea typeface="Cambria Math" panose="02040503050406030204" pitchFamily="18" charset="0"/>
                      </a:rPr>
                      <m:t>𝑓</m:t>
                    </m:r>
                    <m:r>
                      <a:rPr lang="en-US" b="0" i="0" smtClean="0">
                        <a:solidFill>
                          <a:schemeClr val="accent2"/>
                        </a:solidFill>
                        <a:latin typeface="Cambria Math" panose="02040503050406030204" pitchFamily="18" charset="0"/>
                        <a:ea typeface="Cambria Math" panose="02040503050406030204" pitchFamily="18" charset="0"/>
                      </a:rPr>
                      <m:t>.</m:t>
                    </m:r>
                  </m:oMath>
                </a14:m>
                <a:endParaRPr lang="en-US" b="0" dirty="0">
                  <a:solidFill>
                    <a:schemeClr val="accent2"/>
                  </a:solidFill>
                  <a:ea typeface="Cambria Math" panose="02040503050406030204" pitchFamily="18" charset="0"/>
                </a:endParaRPr>
              </a:p>
              <a:p>
                <a:endParaRPr lang="en-US" dirty="0"/>
              </a:p>
              <a:p>
                <a:r>
                  <a:rPr lang="en-US" dirty="0"/>
                  <a:t>Further, the decentralized local subproblems </a:t>
                </a:r>
                <a14:m>
                  <m:oMath xmlns:m="http://schemas.openxmlformats.org/officeDocument/2006/math">
                    <m:sSub>
                      <m:sSubPr>
                        <m:ctrlPr>
                          <a:rPr lang="en-US" i="1" smtClean="0">
                            <a:solidFill>
                              <a:schemeClr val="accent2"/>
                            </a:solidFill>
                            <a:latin typeface="Cambria Math" panose="02040503050406030204" pitchFamily="18" charset="0"/>
                            <a:ea typeface="Cambria Math" panose="02040503050406030204" pitchFamily="18" charset="0"/>
                          </a:rPr>
                        </m:ctrlPr>
                      </m:sSubPr>
                      <m:e>
                        <m:r>
                          <m:rPr>
                            <m:sty m:val="p"/>
                          </m:rPr>
                          <a:rPr lang="en-US">
                            <a:solidFill>
                              <a:schemeClr val="accent2"/>
                            </a:solidFill>
                            <a:latin typeface="Cambria Math" panose="02040503050406030204" pitchFamily="18" charset="0"/>
                            <a:ea typeface="Cambria Math" panose="02040503050406030204" pitchFamily="18" charset="0"/>
                          </a:rPr>
                          <m:t>Γ</m:t>
                        </m:r>
                      </m:e>
                      <m:sub>
                        <m:r>
                          <a:rPr lang="en-US" i="1">
                            <a:solidFill>
                              <a:schemeClr val="accent2"/>
                            </a:solidFill>
                            <a:latin typeface="Cambria Math" panose="02040503050406030204" pitchFamily="18" charset="0"/>
                            <a:ea typeface="Cambria Math" panose="02040503050406030204" pitchFamily="18" charset="0"/>
                          </a:rPr>
                          <m:t>𝑘</m:t>
                        </m:r>
                      </m:sub>
                    </m:sSub>
                  </m:oMath>
                </a14:m>
                <a:r>
                  <a:rPr lang="en-US" dirty="0"/>
                  <a:t> attempt to minimize over the local updates </a:t>
                </a:r>
                <a14:m>
                  <m:oMath xmlns:m="http://schemas.openxmlformats.org/officeDocument/2006/math">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sub>
                    </m:sSub>
                  </m:oMath>
                </a14:m>
                <a:r>
                  <a:rPr lang="en-US" dirty="0"/>
                  <a:t>. These</a:t>
                </a:r>
                <a:r>
                  <a:rPr lang="en-US" baseline="0" dirty="0"/>
                  <a:t> subproblems use a quadratic approximation of the global problem, and we showed in our work that the sum of these local subproblems provide an upper bound on the value of the global optimization problem. </a:t>
                </a:r>
                <a:endParaRPr lang="en-US" dirty="0"/>
              </a:p>
            </p:txBody>
          </p:sp>
        </mc:Choice>
        <mc:Fallback xmlns="">
          <p:sp>
            <p:nvSpPr>
              <p:cNvPr id="3" name="Notes Placeholder 2"/>
              <p:cNvSpPr>
                <a:spLocks noGrp="1"/>
              </p:cNvSpPr>
              <p:nvPr>
                <p:ph type="body" idx="1"/>
              </p:nvPr>
            </p:nvSpPr>
            <p:spPr/>
            <p:txBody>
              <a:bodyPr/>
              <a:lstStyle/>
              <a:p>
                <a:r>
                  <a:rPr lang="en-US" dirty="0"/>
                  <a:t>To avoid these global synchronization points, we must introduce yet another auxiliary quantity, namely </a:t>
                </a:r>
                <a:r>
                  <a:rPr lang="en-US" b="0" i="0">
                    <a:latin typeface="Cambria Math" panose="02040503050406030204" pitchFamily="18" charset="0"/>
                  </a:rPr>
                  <a:t>Δ𝑥_[𝑘] </a:t>
                </a:r>
                <a:r>
                  <a:rPr lang="en-US" dirty="0"/>
                  <a:t>, the local updates to the regression coefficients.</a:t>
                </a:r>
              </a:p>
              <a:p>
                <a:endParaRPr lang="en-US" dirty="0"/>
              </a:p>
              <a:p>
                <a:r>
                  <a:rPr lang="en-US" dirty="0"/>
                  <a:t>Rather than attempting to directly minimize the objective function, the local subproblems will find the local update which will maximally reduce the value of the global problem.</a:t>
                </a:r>
              </a:p>
            </p:txBody>
          </p:sp>
        </mc:Fallback>
      </mc:AlternateContent>
      <p:sp>
        <p:nvSpPr>
          <p:cNvPr id="4" name="Slide Number Placeholder 3"/>
          <p:cNvSpPr>
            <a:spLocks noGrp="1"/>
          </p:cNvSpPr>
          <p:nvPr>
            <p:ph type="sldNum" sz="quarter" idx="5"/>
          </p:nvPr>
        </p:nvSpPr>
        <p:spPr/>
        <p:txBody>
          <a:bodyPr/>
          <a:lstStyle/>
          <a:p>
            <a:fld id="{4CFDF800-FE0E-A944-8AC1-D57C07B352FC}" type="slidenum">
              <a:rPr lang="en-US" smtClean="0"/>
              <a:pPr/>
              <a:t>9</a:t>
            </a:fld>
            <a:endParaRPr lang="en-US" dirty="0"/>
          </a:p>
        </p:txBody>
      </p:sp>
    </p:spTree>
    <p:extLst>
      <p:ext uri="{BB962C8B-B14F-4D97-AF65-F5344CB8AC3E}">
        <p14:creationId xmlns:p14="http://schemas.microsoft.com/office/powerpoint/2010/main" val="1830879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A3D2A3-E316-5B4D-B559-0EBDF6B1377B}"/>
              </a:ext>
            </a:extLst>
          </p:cNvPr>
          <p:cNvPicPr>
            <a:picLocks noChangeAspect="1"/>
          </p:cNvPicPr>
          <p:nvPr userDrawn="1"/>
        </p:nvPicPr>
        <p:blipFill>
          <a:blip r:embed="rId2">
            <a:alphaModFix/>
          </a:blip>
          <a:stretch>
            <a:fillRect/>
          </a:stretch>
        </p:blipFill>
        <p:spPr>
          <a:xfrm>
            <a:off x="0" y="3575304"/>
            <a:ext cx="12192000" cy="2743200"/>
          </a:xfrm>
          <a:prstGeom prst="rect">
            <a:avLst/>
          </a:prstGeom>
          <a:gradFill flip="none" rotWithShape="1">
            <a:gsLst>
              <a:gs pos="0">
                <a:schemeClr val="accent1">
                  <a:lumMod val="0"/>
                  <a:lumOff val="100000"/>
                </a:schemeClr>
              </a:gs>
              <a:gs pos="35000">
                <a:schemeClr val="accent1">
                  <a:lumMod val="0"/>
                  <a:lumOff val="100000"/>
                </a:schemeClr>
              </a:gs>
              <a:gs pos="100000">
                <a:schemeClr val="bg1"/>
              </a:gs>
            </a:gsLst>
            <a:lin ang="2700000" scaled="1"/>
            <a:tileRect/>
          </a:gradFill>
        </p:spPr>
      </p:pic>
      <p:sp>
        <p:nvSpPr>
          <p:cNvPr id="8" name="Rectangle 7">
            <a:extLst>
              <a:ext uri="{FF2B5EF4-FFF2-40B4-BE49-F238E27FC236}">
                <a16:creationId xmlns:a16="http://schemas.microsoft.com/office/drawing/2014/main" id="{D6D9C9D9-72EC-6D46-9AAD-E59A139F1299}"/>
              </a:ext>
            </a:extLst>
          </p:cNvPr>
          <p:cNvSpPr/>
          <p:nvPr userDrawn="1"/>
        </p:nvSpPr>
        <p:spPr bwMode="auto">
          <a:xfrm>
            <a:off x="-504" y="3193257"/>
            <a:ext cx="12192504" cy="1028423"/>
          </a:xfrm>
          <a:prstGeom prst="rect">
            <a:avLst/>
          </a:prstGeom>
          <a:gradFill flip="none" rotWithShape="1">
            <a:gsLst>
              <a:gs pos="0">
                <a:schemeClr val="bg1">
                  <a:alpha val="0"/>
                  <a:lumMod val="0"/>
                  <a:lumOff val="100000"/>
                </a:schemeClr>
              </a:gs>
              <a:gs pos="51000">
                <a:schemeClr val="bg1"/>
              </a:gs>
            </a:gsLst>
            <a:lin ang="16200000" scaled="1"/>
            <a:tileRect/>
          </a:gra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9" name="Rectangle 18"/>
          <p:cNvSpPr/>
          <p:nvPr userDrawn="1"/>
        </p:nvSpPr>
        <p:spPr>
          <a:xfrm>
            <a:off x="-504" y="6316956"/>
            <a:ext cx="12192000" cy="544880"/>
          </a:xfrm>
          <a:prstGeom prst="rect">
            <a:avLst/>
          </a:prstGeom>
          <a:gradFill flip="none" rotWithShape="1">
            <a:gsLst>
              <a:gs pos="0">
                <a:srgbClr val="294861"/>
              </a:gs>
              <a:gs pos="46000">
                <a:schemeClr val="accent1">
                  <a:lumMod val="50000"/>
                </a:schemeClr>
              </a:gs>
              <a:gs pos="100000">
                <a:srgbClr val="4388B8"/>
              </a:gs>
            </a:gsLst>
            <a:lin ang="16200000" scaled="1"/>
            <a:tileRect/>
          </a:gra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10" name="Title 9"/>
          <p:cNvSpPr>
            <a:spLocks noGrp="1"/>
          </p:cNvSpPr>
          <p:nvPr>
            <p:ph type="title" hasCustomPrompt="1"/>
          </p:nvPr>
        </p:nvSpPr>
        <p:spPr>
          <a:xfrm>
            <a:off x="609600" y="565126"/>
            <a:ext cx="10972800" cy="1447576"/>
          </a:xfrm>
        </p:spPr>
        <p:txBody>
          <a:bodyPr anchor="b" anchorCtr="0"/>
          <a:lstStyle>
            <a:lvl1pPr>
              <a:lnSpc>
                <a:spcPts val="3800"/>
              </a:lnSpc>
              <a:defRPr sz="3600" b="1" i="0">
                <a:solidFill>
                  <a:schemeClr val="accent1">
                    <a:lumMod val="75000"/>
                  </a:schemeClr>
                </a:solidFill>
                <a:effectLst/>
                <a:latin typeface="Arial"/>
                <a:cs typeface="Arial"/>
              </a:defRPr>
            </a:lvl1pPr>
          </a:lstStyle>
          <a:p>
            <a:r>
              <a:rPr lang="en-US" dirty="0"/>
              <a:t>Click to edit </a:t>
            </a:r>
            <a:br>
              <a:rPr lang="en-US" dirty="0"/>
            </a:br>
            <a:r>
              <a:rPr lang="en-US" dirty="0"/>
              <a:t>Master title style</a:t>
            </a:r>
          </a:p>
        </p:txBody>
      </p:sp>
      <p:sp>
        <p:nvSpPr>
          <p:cNvPr id="12" name="Text Placeholder 11"/>
          <p:cNvSpPr>
            <a:spLocks noGrp="1"/>
          </p:cNvSpPr>
          <p:nvPr>
            <p:ph type="body" sz="quarter" idx="13"/>
          </p:nvPr>
        </p:nvSpPr>
        <p:spPr>
          <a:xfrm>
            <a:off x="609601" y="2024863"/>
            <a:ext cx="7505699" cy="369888"/>
          </a:xfrm>
        </p:spPr>
        <p:txBody>
          <a:bodyPr>
            <a:noAutofit/>
          </a:bodyPr>
          <a:lstStyle>
            <a:lvl1pPr>
              <a:lnSpc>
                <a:spcPts val="2200"/>
              </a:lnSpc>
              <a:buNone/>
              <a:defRPr sz="2000" b="0">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14" name="TextBox 13"/>
          <p:cNvSpPr txBox="1"/>
          <p:nvPr userDrawn="1"/>
        </p:nvSpPr>
        <p:spPr>
          <a:xfrm>
            <a:off x="91181" y="6416000"/>
            <a:ext cx="6004819" cy="435504"/>
          </a:xfrm>
          <a:prstGeom prst="rect">
            <a:avLst/>
          </a:prstGeom>
          <a:noFill/>
          <a:effectLst/>
        </p:spPr>
        <p:txBody>
          <a:bodyPr wrap="square" rtlCol="0">
            <a:spAutoFit/>
          </a:bodyPr>
          <a:lstStyle/>
          <a:p>
            <a:pPr marL="0" algn="l" defTabSz="457200" rtl="0" eaLnBrk="1" latinLnBrk="0" hangingPunct="1">
              <a:lnSpc>
                <a:spcPct val="90000"/>
              </a:lnSpc>
              <a:spcAft>
                <a:spcPts val="300"/>
              </a:spcAft>
            </a:pPr>
            <a:r>
              <a:rPr lang="en-US" sz="800" kern="1200" dirty="0">
                <a:solidFill>
                  <a:schemeClr val="bg1"/>
                </a:solidFill>
                <a:effectLst/>
                <a:latin typeface="Arial"/>
                <a:ea typeface="+mn-ea"/>
                <a:cs typeface="Arial"/>
              </a:rPr>
              <a:t>LLNL-PRES-820087</a:t>
            </a:r>
          </a:p>
          <a:p>
            <a:pPr marL="0" algn="l" defTabSz="457200" rtl="0" eaLnBrk="1" latinLnBrk="0" hangingPunct="1">
              <a:lnSpc>
                <a:spcPct val="90000"/>
              </a:lnSpc>
              <a:spcAft>
                <a:spcPts val="600"/>
              </a:spcAft>
            </a:pPr>
            <a:r>
              <a:rPr lang="en-US" sz="700" kern="1200" dirty="0">
                <a:solidFill>
                  <a:schemeClr val="bg1"/>
                </a:solidFill>
                <a:effectLst/>
                <a:latin typeface="Arial"/>
                <a:ea typeface="+mn-ea"/>
                <a:cs typeface="Arial"/>
              </a:rPr>
              <a:t>This work was performed under the auspices of the</a:t>
            </a:r>
            <a:r>
              <a:rPr lang="en-US" sz="700" kern="1200" baseline="0" dirty="0">
                <a:solidFill>
                  <a:schemeClr val="bg1"/>
                </a:solidFill>
                <a:effectLst/>
                <a:latin typeface="Arial"/>
                <a:ea typeface="+mn-ea"/>
                <a:cs typeface="Arial"/>
              </a:rPr>
              <a:t> </a:t>
            </a:r>
            <a:r>
              <a:rPr lang="en-US" sz="700" kern="1200" dirty="0">
                <a:solidFill>
                  <a:schemeClr val="bg1"/>
                </a:solidFill>
                <a:effectLst/>
                <a:latin typeface="Arial"/>
                <a:ea typeface="+mn-ea"/>
                <a:cs typeface="Arial"/>
              </a:rPr>
              <a:t>U.S. Department of Energy by Lawrence Livermore National Laboratory under contract DE-AC52-07NA27344.</a:t>
            </a:r>
            <a:r>
              <a:rPr lang="en-US" sz="700" kern="1200" baseline="0" dirty="0">
                <a:solidFill>
                  <a:schemeClr val="bg1"/>
                </a:solidFill>
                <a:effectLst/>
                <a:latin typeface="Arial"/>
                <a:ea typeface="+mn-ea"/>
                <a:cs typeface="Arial"/>
              </a:rPr>
              <a:t> </a:t>
            </a:r>
            <a:r>
              <a:rPr lang="en-US" sz="700" kern="1200" dirty="0">
                <a:solidFill>
                  <a:schemeClr val="bg1"/>
                </a:solidFill>
                <a:effectLst/>
                <a:latin typeface="Arial"/>
                <a:ea typeface="+mn-ea"/>
                <a:cs typeface="Arial"/>
              </a:rPr>
              <a:t>Lawrence Livermore National Security, LLC</a:t>
            </a:r>
          </a:p>
        </p:txBody>
      </p:sp>
      <p:pic>
        <p:nvPicPr>
          <p:cNvPr id="18" name="Picture 17" descr="LLNL_Logo_WHT-LRG.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276083" y="6446833"/>
            <a:ext cx="2487168" cy="314705"/>
          </a:xfrm>
          <a:prstGeom prst="rect">
            <a:avLst/>
          </a:prstGeom>
        </p:spPr>
      </p:pic>
      <p:sp>
        <p:nvSpPr>
          <p:cNvPr id="20" name="Rectangle 19"/>
          <p:cNvSpPr/>
          <p:nvPr userDrawn="1"/>
        </p:nvSpPr>
        <p:spPr>
          <a:xfrm>
            <a:off x="0" y="0"/>
            <a:ext cx="12192000" cy="112889"/>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3" name="Text Placeholder 2"/>
          <p:cNvSpPr>
            <a:spLocks noGrp="1"/>
          </p:cNvSpPr>
          <p:nvPr>
            <p:ph type="body" sz="quarter" idx="14" hasCustomPrompt="1"/>
          </p:nvPr>
        </p:nvSpPr>
        <p:spPr>
          <a:xfrm>
            <a:off x="6096001" y="3096715"/>
            <a:ext cx="6096000" cy="477838"/>
          </a:xfrm>
        </p:spPr>
        <p:txBody>
          <a:bodyPr rIns="182880" anchor="b" anchorCtr="0">
            <a:noAutofit/>
          </a:bodyPr>
          <a:lstStyle>
            <a:lvl1pPr marL="57150" indent="0" algn="r">
              <a:spcBef>
                <a:spcPts val="0"/>
              </a:spcBef>
              <a:buNone/>
              <a:defRPr sz="1600" b="0"/>
            </a:lvl1pPr>
            <a:lvl2pPr marL="342900" indent="0" algn="r">
              <a:buNone/>
              <a:defRPr sz="1600" b="0"/>
            </a:lvl2pPr>
            <a:lvl3pPr marL="628650" indent="0" algn="r">
              <a:buNone/>
              <a:defRPr sz="1600" b="0"/>
            </a:lvl3pPr>
            <a:lvl4pPr marL="857250" indent="0" algn="r">
              <a:buNone/>
              <a:defRPr sz="1600" b="0"/>
            </a:lvl4pPr>
            <a:lvl5pPr marL="1085850" indent="0" algn="r">
              <a:buNone/>
              <a:defRPr sz="1600" b="0"/>
            </a:lvl5pPr>
          </a:lstStyle>
          <a:p>
            <a:pPr lvl="0"/>
            <a:r>
              <a:rPr lang="en-US" dirty="0"/>
              <a:t>Authors Name</a:t>
            </a:r>
          </a:p>
          <a:p>
            <a:pPr lvl="0"/>
            <a:r>
              <a:rPr lang="en-US" dirty="0"/>
              <a:t>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end page">
    <p:bg>
      <p:bgPr>
        <a:solidFill>
          <a:srgbClr val="0F4F97"/>
        </a:solidFill>
        <a:effectLst/>
      </p:bgPr>
    </p:bg>
    <p:spTree>
      <p:nvGrpSpPr>
        <p:cNvPr id="1" name=""/>
        <p:cNvGrpSpPr/>
        <p:nvPr/>
      </p:nvGrpSpPr>
      <p:grpSpPr>
        <a:xfrm>
          <a:off x="0" y="0"/>
          <a:ext cx="0" cy="0"/>
          <a:chOff x="0" y="0"/>
          <a:chExt cx="0" cy="0"/>
        </a:xfrm>
      </p:grpSpPr>
      <p:pic>
        <p:nvPicPr>
          <p:cNvPr id="3" name="Picture 2" descr="LLNL_Logo_WHT-LRG.png"/>
          <p:cNvPicPr>
            <a:picLocks noChangeAspect="1"/>
          </p:cNvPicPr>
          <p:nvPr userDrawn="1"/>
        </p:nvPicPr>
        <p:blipFill>
          <a:blip r:embed="rId2"/>
          <a:stretch>
            <a:fillRect/>
          </a:stretch>
        </p:blipFill>
        <p:spPr>
          <a:xfrm>
            <a:off x="962469" y="5437487"/>
            <a:ext cx="4803648" cy="607808"/>
          </a:xfrm>
          <a:prstGeom prst="rect">
            <a:avLst/>
          </a:prstGeom>
        </p:spPr>
      </p:pic>
    </p:spTree>
    <p:extLst>
      <p:ext uri="{BB962C8B-B14F-4D97-AF65-F5344CB8AC3E}">
        <p14:creationId xmlns:p14="http://schemas.microsoft.com/office/powerpoint/2010/main" val="3127189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dirty="0"/>
              <a:t>Click to edit Master text styles</a:t>
            </a:r>
          </a:p>
          <a:p>
            <a:pPr lvl="1" eaLnBrk="1" latinLnBrk="0" hangingPunct="1"/>
            <a:r>
              <a:rPr lang="en-US" dirty="0"/>
              <a:t>Second level</a:t>
            </a:r>
          </a:p>
        </p:txBody>
      </p:sp>
      <p:sp>
        <p:nvSpPr>
          <p:cNvPr id="6" name="Slide Number Placeholder 5"/>
          <p:cNvSpPr>
            <a:spLocks noGrp="1"/>
          </p:cNvSpPr>
          <p:nvPr>
            <p:ph type="sldNum" sz="quarter" idx="12"/>
          </p:nvPr>
        </p:nvSpPr>
        <p:spPr/>
        <p:txBody>
          <a:bodyPr/>
          <a:lstStyle/>
          <a:p>
            <a:fld id="{F621BA9E-024D-DE4D-A8C8-2AC39C7987FF}" type="slidenum">
              <a:rPr lang="en-US" smtClean="0"/>
              <a:pPr/>
              <a:t>‹#›</a:t>
            </a:fld>
            <a:endParaRPr lang="en-US"/>
          </a:p>
        </p:txBody>
      </p:sp>
      <p:sp>
        <p:nvSpPr>
          <p:cNvPr id="8" name="Title Placeholder 1"/>
          <p:cNvSpPr>
            <a:spLocks noGrp="1"/>
          </p:cNvSpPr>
          <p:nvPr>
            <p:ph type="title"/>
          </p:nvPr>
        </p:nvSpPr>
        <p:spPr>
          <a:xfrm>
            <a:off x="609600" y="126673"/>
            <a:ext cx="10972800" cy="1092529"/>
          </a:xfrm>
          <a:prstGeom prst="rect">
            <a:avLst/>
          </a:prstGeom>
          <a:noFill/>
          <a:effectLst/>
        </p:spPr>
        <p:txBody>
          <a:bodyPr vert="horz" lIns="91440" rIns="45720" rtlCol="0" anchor="ctr">
            <a:noAutofit/>
            <a:scene3d>
              <a:camera prst="orthographicFront"/>
              <a:lightRig rig="threePt" dir="t">
                <a:rot lat="0" lon="0" rev="4800000"/>
              </a:lightRig>
            </a:scene3d>
            <a:sp3d prstMaterial="matte"/>
          </a:bodyPr>
          <a:lstStyle/>
          <a:p>
            <a:r>
              <a:rPr kumimoji="0" lang="en-US" dirty="0"/>
              <a:t>Click to edit Master title style</a:t>
            </a:r>
          </a:p>
        </p:txBody>
      </p:sp>
    </p:spTree>
    <p:extLst>
      <p:ext uri="{BB962C8B-B14F-4D97-AF65-F5344CB8AC3E}">
        <p14:creationId xmlns:p14="http://schemas.microsoft.com/office/powerpoint/2010/main" val="409452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bIns="0"/>
          <a:lstStyle>
            <a:lvl1pPr eaLnBrk="1" latinLnBrk="0" hangingPunct="1">
              <a:spcBef>
                <a:spcPts val="1800"/>
              </a:spcBef>
              <a:spcAft>
                <a:spcPts val="0"/>
              </a:spcAft>
              <a:defRPr/>
            </a:lvl1pPr>
            <a:lvl2pPr eaLnBrk="1" latinLnBrk="0" hangingPunct="1">
              <a:spcAft>
                <a:spcPts val="0"/>
              </a:spcAft>
              <a:defRPr/>
            </a:lvl2pPr>
            <a:lvl3pPr eaLnBrk="1" latinLnBrk="0" hangingPunct="1">
              <a:spcAft>
                <a:spcPts val="0"/>
              </a:spcAft>
              <a:defRPr/>
            </a:lvl3pPr>
            <a:lvl4pPr eaLnBrk="1" latinLnBrk="0" hangingPunct="1">
              <a:spcAft>
                <a:spcPts val="0"/>
              </a:spcAft>
              <a:defRPr/>
            </a:lvl4pPr>
            <a:lvl5pPr eaLnBrk="1" latinLnBrk="0" hangingPunct="1">
              <a:spcAft>
                <a:spcPts val="0"/>
              </a:spcAft>
              <a:defRPr/>
            </a:lvl5p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5" name="Title Placeholder 1"/>
          <p:cNvSpPr>
            <a:spLocks noGrp="1"/>
          </p:cNvSpPr>
          <p:nvPr>
            <p:ph type="title"/>
          </p:nvPr>
        </p:nvSpPr>
        <p:spPr>
          <a:xfrm>
            <a:off x="609600" y="219510"/>
            <a:ext cx="10972800" cy="1008771"/>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with side-text-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621101"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with side-text-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6301619"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0831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with side-by-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621101"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Content Placeholder 2"/>
          <p:cNvSpPr>
            <a:spLocks noGrp="1"/>
          </p:cNvSpPr>
          <p:nvPr>
            <p:ph idx="10"/>
          </p:nvPr>
        </p:nvSpPr>
        <p:spPr>
          <a:xfrm>
            <a:off x="6291532"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29412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Full Image with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349042"/>
          </a:xfrm>
        </p:spPr>
        <p:txBody>
          <a:bodyPr/>
          <a:lstStyle/>
          <a:p>
            <a:r>
              <a:rPr lang="en-US"/>
              <a:t>Click icon to add picture</a:t>
            </a:r>
            <a:endParaRPr lang="en-US" dirty="0"/>
          </a:p>
        </p:txBody>
      </p:sp>
      <p:sp>
        <p:nvSpPr>
          <p:cNvPr id="6" name="Title 5"/>
          <p:cNvSpPr>
            <a:spLocks noGrp="1"/>
          </p:cNvSpPr>
          <p:nvPr>
            <p:ph type="title"/>
          </p:nvPr>
        </p:nvSpPr>
        <p:spPr>
          <a:xfrm>
            <a:off x="2" y="3"/>
            <a:ext cx="12191999" cy="1228907"/>
          </a:xfrm>
          <a:solidFill>
            <a:schemeClr val="bg1"/>
          </a:solidFill>
          <a:effectLst/>
        </p:spPr>
        <p:txBody>
          <a:bodyPr vert="horz" lIns="457200" rIns="45720" rtlCol="0" anchor="ctr" anchorCtr="0">
            <a:normAutofit/>
            <a:scene3d>
              <a:camera prst="orthographicFront"/>
              <a:lightRig rig="threePt" dir="t">
                <a:rot lat="0" lon="0" rev="4800000"/>
              </a:lightRig>
            </a:scene3d>
            <a:sp3d prstMaterial="matte"/>
          </a:bodyPr>
          <a:lstStyle>
            <a:lvl1pPr marL="233363" indent="0" algn="l" rtl="0" eaLnBrk="1" latinLnBrk="0" hangingPunct="1">
              <a:lnSpc>
                <a:spcPct val="90000"/>
              </a:lnSpc>
              <a:spcBef>
                <a:spcPct val="0"/>
              </a:spcBef>
              <a:buNone/>
              <a:defRPr kumimoji="0" lang="en-US" sz="3200" b="1" kern="1200" dirty="0">
                <a:solidFill>
                  <a:schemeClr val="accent1">
                    <a:lumMod val="75000"/>
                  </a:schemeClr>
                </a:solidFill>
                <a:effectLst/>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349042"/>
          </a:xfrm>
        </p:spPr>
        <p:txBody>
          <a:bodyPr/>
          <a:lstStyle/>
          <a:p>
            <a:r>
              <a:rPr lang="en-US"/>
              <a:t>Click icon to add picture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6355080"/>
            <a:ext cx="12192000" cy="50292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Ins="0" rtlCol="0" anchor="ctr"/>
          <a:lstStyle/>
          <a:p>
            <a:pPr algn="ctr"/>
            <a:endParaRPr lang="en-US" sz="1800" dirty="0">
              <a:latin typeface="Arial"/>
            </a:endParaRPr>
          </a:p>
        </p:txBody>
      </p:sp>
      <p:pic>
        <p:nvPicPr>
          <p:cNvPr id="8" name="Picture 7">
            <a:extLst>
              <a:ext uri="{FF2B5EF4-FFF2-40B4-BE49-F238E27FC236}">
                <a16:creationId xmlns:a16="http://schemas.microsoft.com/office/drawing/2014/main" id="{9C590909-6878-E44E-9AA0-07880FBE8AE0}"/>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170688" y="6492240"/>
            <a:ext cx="3657600" cy="283464"/>
          </a:xfrm>
          <a:prstGeom prst="rect">
            <a:avLst/>
          </a:prstGeom>
        </p:spPr>
      </p:pic>
      <p:sp>
        <p:nvSpPr>
          <p:cNvPr id="3" name="Text Placeholder 2"/>
          <p:cNvSpPr>
            <a:spLocks noGrp="1"/>
          </p:cNvSpPr>
          <p:nvPr>
            <p:ph type="body" idx="1"/>
          </p:nvPr>
        </p:nvSpPr>
        <p:spPr>
          <a:xfrm>
            <a:off x="609600" y="1441524"/>
            <a:ext cx="10972800" cy="4906889"/>
          </a:xfrm>
          <a:prstGeom prst="rect">
            <a:avLst/>
          </a:prstGeom>
        </p:spPr>
        <p:txBody>
          <a:bodyPr vert="horz" lIns="0" tIns="0" rIns="0" bIns="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Rectangle 9"/>
          <p:cNvSpPr/>
          <p:nvPr/>
        </p:nvSpPr>
        <p:spPr bwMode="invGray">
          <a:xfrm>
            <a:off x="1" y="635508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latin typeface="Arial"/>
            </a:endParaRPr>
          </a:p>
        </p:txBody>
      </p:sp>
      <p:sp>
        <p:nvSpPr>
          <p:cNvPr id="19" name="Slide Number Placeholder 7"/>
          <p:cNvSpPr txBox="1">
            <a:spLocks/>
          </p:cNvSpPr>
          <p:nvPr/>
        </p:nvSpPr>
        <p:spPr>
          <a:xfrm>
            <a:off x="11768166" y="6403255"/>
            <a:ext cx="423836" cy="454747"/>
          </a:xfrm>
          <a:prstGeom prst="rect">
            <a:avLst/>
          </a:prstGeom>
        </p:spPr>
        <p:txBody>
          <a:bodyPr rIns="45720" anchor="ctr"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EAD690BD-BADF-4FBD-97E7-557E707EBBB2}" type="slidenum">
              <a:rPr kumimoji="0" lang="en-US" sz="1000" b="0" i="0" u="none" strike="noStrike" kern="1200" cap="none" spc="0" normalizeH="0" baseline="0" noProof="0" smtClean="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endParaRPr>
          </a:p>
        </p:txBody>
      </p:sp>
      <p:sp>
        <p:nvSpPr>
          <p:cNvPr id="14" name="TextBox 13"/>
          <p:cNvSpPr txBox="1"/>
          <p:nvPr/>
        </p:nvSpPr>
        <p:spPr>
          <a:xfrm>
            <a:off x="646606" y="6698649"/>
            <a:ext cx="1165161" cy="92333"/>
          </a:xfrm>
          <a:prstGeom prst="rect">
            <a:avLst/>
          </a:prstGeom>
          <a:noFill/>
        </p:spPr>
        <p:txBody>
          <a:bodyPr wrap="square" lIns="0" tIns="0" rIns="0" bIns="0" rtlCol="0" anchor="b" anchorCtr="0">
            <a:spAutoFit/>
          </a:bodyPr>
          <a:lstStyle/>
          <a:p>
            <a:pPr algn="l"/>
            <a:r>
              <a:rPr lang="en-US" sz="600" dirty="0">
                <a:latin typeface="Arial"/>
                <a:cs typeface="Arial"/>
              </a:rPr>
              <a:t>LLNL-PRES-820087</a:t>
            </a:r>
          </a:p>
        </p:txBody>
      </p:sp>
      <p:sp>
        <p:nvSpPr>
          <p:cNvPr id="2" name="Title Placeholder 1"/>
          <p:cNvSpPr>
            <a:spLocks noGrp="1"/>
          </p:cNvSpPr>
          <p:nvPr>
            <p:ph type="title"/>
          </p:nvPr>
        </p:nvSpPr>
        <p:spPr>
          <a:xfrm>
            <a:off x="609600" y="220136"/>
            <a:ext cx="10972800" cy="1005840"/>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cxnSp>
        <p:nvCxnSpPr>
          <p:cNvPr id="5" name="Straight Connector 4"/>
          <p:cNvCxnSpPr/>
          <p:nvPr/>
        </p:nvCxnSpPr>
        <p:spPr>
          <a:xfrm>
            <a:off x="-8077" y="1267155"/>
            <a:ext cx="12200079" cy="0"/>
          </a:xfrm>
          <a:prstGeom prst="line">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A54311BD-8720-D040-927F-1192591CB67C}"/>
              </a:ext>
            </a:extLst>
          </p:cNvPr>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10546080" y="6446520"/>
            <a:ext cx="1304544" cy="374904"/>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5" r:id="rId4"/>
    <p:sldLayoutId id="2147483722" r:id="rId5"/>
    <p:sldLayoutId id="2147483721" r:id="rId6"/>
    <p:sldLayoutId id="2147483717" r:id="rId7"/>
    <p:sldLayoutId id="2147483718" r:id="rId8"/>
    <p:sldLayoutId id="2147483719" r:id="rId9"/>
    <p:sldLayoutId id="2147483723" r:id="rId10"/>
    <p:sldLayoutId id="2147483724" r:id="rId11"/>
  </p:sldLayoutIdLst>
  <p:hf hdr="0" ftr="0" dt="0"/>
  <p:txStyles>
    <p:titleStyle>
      <a:lvl1pPr algn="l" rtl="0" eaLnBrk="1" latinLnBrk="0" hangingPunct="1">
        <a:lnSpc>
          <a:spcPct val="90000"/>
        </a:lnSpc>
        <a:spcBef>
          <a:spcPct val="0"/>
        </a:spcBef>
        <a:buNone/>
        <a:defRPr kumimoji="0" sz="3200" b="1" kern="1200">
          <a:solidFill>
            <a:schemeClr val="accent1">
              <a:lumMod val="75000"/>
            </a:schemeClr>
          </a:solidFill>
          <a:effectLst/>
          <a:latin typeface="Calibri" panose="020F0502020204030204" pitchFamily="34" charset="0"/>
          <a:ea typeface="+mj-ea"/>
          <a:cs typeface="Calibri" panose="020F0502020204030204" pitchFamily="34" charset="0"/>
        </a:defRPr>
      </a:lvl1pPr>
    </p:titleStyle>
    <p:body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0.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0.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0.png"/><Relationship Id="rId9" Type="http://schemas.openxmlformats.org/officeDocument/2006/relationships/image" Target="../media/image1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Using Decentralized Learning to Reduce Communication in Column-Partitioned, Multi-Agent Systems</a:t>
            </a:r>
          </a:p>
        </p:txBody>
      </p:sp>
      <p:sp>
        <p:nvSpPr>
          <p:cNvPr id="5" name="Text Placeholder 4"/>
          <p:cNvSpPr>
            <a:spLocks noGrp="1"/>
          </p:cNvSpPr>
          <p:nvPr>
            <p:ph type="body" sz="quarter" idx="14"/>
          </p:nvPr>
        </p:nvSpPr>
        <p:spPr>
          <a:xfrm>
            <a:off x="3707363" y="3096715"/>
            <a:ext cx="6960638" cy="477838"/>
          </a:xfrm>
        </p:spPr>
        <p:txBody>
          <a:bodyPr/>
          <a:lstStyle/>
          <a:p>
            <a:r>
              <a:rPr lang="en-US" dirty="0"/>
              <a:t>Zachary Atkins (zatkins@ku.edu) – University of Kansas</a:t>
            </a:r>
          </a:p>
          <a:p>
            <a:r>
              <a:rPr lang="en-US" dirty="0"/>
              <a:t>Agnieszka Miedlar (amiedlar@ku.edu) – University of Kansas</a:t>
            </a:r>
          </a:p>
          <a:p>
            <a:r>
              <a:rPr lang="en-US" dirty="0"/>
              <a:t>Chris Vogl </a:t>
            </a:r>
            <a:r>
              <a:rPr lang="en-US"/>
              <a:t>(vogl2@</a:t>
            </a:r>
            <a:r>
              <a:rPr lang="en-US" dirty="0"/>
              <a:t>llnl.gov) – Lawrence Livermore National Laboratory</a:t>
            </a:r>
          </a:p>
        </p:txBody>
      </p:sp>
      <p:sp>
        <p:nvSpPr>
          <p:cNvPr id="9" name="Text Placeholder 10"/>
          <p:cNvSpPr txBox="1">
            <a:spLocks/>
          </p:cNvSpPr>
          <p:nvPr/>
        </p:nvSpPr>
        <p:spPr>
          <a:xfrm>
            <a:off x="2016103" y="3640568"/>
            <a:ext cx="3278508" cy="397500"/>
          </a:xfrm>
          <a:prstGeom prst="rect">
            <a:avLst/>
          </a:prstGeom>
        </p:spPr>
        <p:txBody>
          <a:bodyPr vert="horz" lIns="0" tIns="91440" rIns="0" rtlCol="0" anchor="ctr" anchorCtr="0">
            <a:noAutofit/>
          </a:bodyPr>
          <a:lstStyle/>
          <a:p>
            <a:pPr lvl="0">
              <a:lnSpc>
                <a:spcPct val="80000"/>
              </a:lnSpc>
            </a:pPr>
            <a:r>
              <a:rPr lang="en-US" sz="1600" dirty="0">
                <a:cs typeface="Lucida Handwriting"/>
              </a:rPr>
              <a:t>March 3,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23F0CD7-2BE3-4095-8E21-C8EA555A1395}"/>
                  </a:ext>
                </a:extLst>
              </p:cNvPr>
              <p:cNvSpPr>
                <a:spLocks noGrp="1"/>
              </p:cNvSpPr>
              <p:nvPr>
                <p:ph idx="1"/>
              </p:nvPr>
            </p:nvSpPr>
            <p:spPr/>
            <p:txBody>
              <a:bodyPr/>
              <a:lstStyle/>
              <a:p>
                <a:r>
                  <a:rPr lang="en-US" dirty="0"/>
                  <a:t>Note, for any </a:t>
                </a:r>
                <a14:m>
                  <m:oMath xmlns:m="http://schemas.openxmlformats.org/officeDocument/2006/math">
                    <m:sSubSup>
                      <m:sSubSupPr>
                        <m:ctrlPr>
                          <a:rPr lang="en-US" b="0" i="1" smtClean="0">
                            <a:solidFill>
                              <a:schemeClr val="accent2"/>
                            </a:solidFill>
                            <a:latin typeface="Cambria Math" panose="02040503050406030204" pitchFamily="18" charset="0"/>
                          </a:rPr>
                        </m:ctrlPr>
                      </m:sSubSupPr>
                      <m:e>
                        <m:d>
                          <m:dPr>
                            <m:begChr m:val="{"/>
                            <m:endChr m:val="}"/>
                            <m:ctrlPr>
                              <a:rPr lang="en-US" b="0" i="1" smtClean="0">
                                <a:solidFill>
                                  <a:schemeClr val="accent2"/>
                                </a:solidFill>
                                <a:latin typeface="Cambria Math" panose="02040503050406030204" pitchFamily="18" charset="0"/>
                              </a:rPr>
                            </m:ctrlPr>
                          </m:dPr>
                          <m:e>
                            <m:r>
                              <m:rPr>
                                <m:sty m:val="p"/>
                              </m:rPr>
                              <a:rPr lang="en-US" b="0" i="0" smtClean="0">
                                <a:solidFill>
                                  <a:schemeClr val="accent2"/>
                                </a:solidFill>
                                <a:latin typeface="Cambria Math" panose="02040503050406030204" pitchFamily="18" charset="0"/>
                              </a:rPr>
                              <m:t>Δ</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d>
                                  <m:dPr>
                                    <m:begChr m:val="["/>
                                    <m:endChr m:val="]"/>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𝑘</m:t>
                                    </m:r>
                                  </m:e>
                                </m:d>
                              </m:sub>
                            </m:sSub>
                          </m:e>
                        </m:d>
                      </m:e>
                      <m:sub>
                        <m:r>
                          <a:rPr lang="en-US" b="0" i="1" smtClean="0">
                            <a:solidFill>
                              <a:schemeClr val="accent2"/>
                            </a:solidFill>
                            <a:latin typeface="Cambria Math" panose="02040503050406030204" pitchFamily="18" charset="0"/>
                          </a:rPr>
                          <m:t>𝑘</m:t>
                        </m:r>
                        <m:r>
                          <a:rPr lang="en-US" b="0" i="1" smtClean="0">
                            <a:solidFill>
                              <a:schemeClr val="accent2"/>
                            </a:solidFill>
                            <a:latin typeface="Cambria Math" panose="02040503050406030204" pitchFamily="18" charset="0"/>
                          </a:rPr>
                          <m:t>=1</m:t>
                        </m:r>
                      </m:sub>
                      <m:sup>
                        <m:r>
                          <a:rPr lang="en-US" b="0" i="1" smtClean="0">
                            <a:solidFill>
                              <a:schemeClr val="accent2"/>
                            </a:solidFill>
                            <a:latin typeface="Cambria Math" panose="02040503050406030204" pitchFamily="18" charset="0"/>
                          </a:rPr>
                          <m:t>𝐾</m:t>
                        </m:r>
                      </m:sup>
                    </m:sSubSup>
                  </m:oMath>
                </a14:m>
                <a:r>
                  <a:rPr lang="en-US" dirty="0"/>
                  <a:t>, we have that </a:t>
                </a:r>
              </a:p>
              <a:p>
                <a:pPr marL="57150" indent="0">
                  <a:buNone/>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C0504D"/>
                          </a:solidFill>
                          <a:effectLst/>
                          <a:uLnTx/>
                          <a:uFillTx/>
                          <a:latin typeface="Cambria Math" panose="02040503050406030204" pitchFamily="18" charset="0"/>
                          <a:ea typeface="Cambria Math" panose="02040503050406030204" pitchFamily="18" charset="0"/>
                        </a:rPr>
                        <m:t>𝐴</m:t>
                      </m:r>
                      <m:d>
                        <m:dPr>
                          <m:ctrlPr>
                            <a:rPr kumimoji="0" lang="en-US" sz="2400" b="0" i="1" u="none" strike="noStrike" kern="1200" cap="none" spc="0" normalizeH="0" baseline="0" noProof="0" smtClean="0">
                              <a:ln>
                                <a:noFill/>
                              </a:ln>
                              <a:solidFill>
                                <a:srgbClr val="C0504D"/>
                              </a:solidFill>
                              <a:effectLst/>
                              <a:uLnTx/>
                              <a:uFillTx/>
                              <a:latin typeface="Cambria Math" panose="02040503050406030204" pitchFamily="18" charset="0"/>
                              <a:ea typeface="Cambria Math" panose="02040503050406030204" pitchFamily="18" charset="0"/>
                            </a:rPr>
                          </m:ctrlPr>
                        </m:dPr>
                        <m:e>
                          <m: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t>𝑥</m:t>
                          </m:r>
                          <m: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t>+</m:t>
                          </m:r>
                          <m:nary>
                            <m:naryPr>
                              <m:chr m:val="∑"/>
                              <m:ctrlP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ctrlPr>
                            </m:naryPr>
                            <m:sub>
                              <m:r>
                                <m:rPr>
                                  <m:brk m:alnAt="23"/>
                                </m:rP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t>𝑘</m:t>
                              </m:r>
                              <m: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t>=1</m:t>
                              </m:r>
                            </m:sub>
                            <m:sup>
                              <m: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t>𝐾</m:t>
                              </m:r>
                            </m:sup>
                            <m:e>
                              <m:r>
                                <m:rPr>
                                  <m:sty m:val="p"/>
                                </m:rPr>
                                <a:rPr kumimoji="0" lang="en-US" sz="2400" b="0" i="0"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t>Δ</m:t>
                              </m:r>
                              <m:sSub>
                                <m:sSubPr>
                                  <m:ctrlP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ctrlPr>
                                </m:sSubPr>
                                <m:e>
                                  <m: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t>𝑥</m:t>
                                  </m:r>
                                </m:e>
                                <m:sub>
                                  <m:d>
                                    <m:dPr>
                                      <m:begChr m:val="["/>
                                      <m:endChr m:val="]"/>
                                      <m:ctrlP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ctrlPr>
                                    </m:dPr>
                                    <m:e>
                                      <m: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t>𝑘</m:t>
                                      </m:r>
                                    </m:e>
                                  </m:d>
                                </m:sub>
                              </m:sSub>
                            </m:e>
                          </m:nary>
                        </m:e>
                      </m:d>
                      <m:r>
                        <a:rPr kumimoji="0" lang="en-US" sz="2400" b="0" i="1" u="none" strike="noStrike" kern="1200" cap="none" spc="0" normalizeH="0" baseline="0" noProof="0" smtClean="0">
                          <a:ln>
                            <a:noFill/>
                          </a:ln>
                          <a:solidFill>
                            <a:srgbClr val="C0504D"/>
                          </a:solidFill>
                          <a:effectLst/>
                          <a:uLnTx/>
                          <a:uFillTx/>
                          <a:latin typeface="Cambria Math" panose="02040503050406030204" pitchFamily="18" charset="0"/>
                          <a:ea typeface="Cambria Math" panose="02040503050406030204" pitchFamily="18" charset="0"/>
                        </a:rPr>
                        <m:t>=</m:t>
                      </m:r>
                      <m:f>
                        <m:fPr>
                          <m:ctrlPr>
                            <a:rPr kumimoji="0" lang="en-US" sz="2400" b="0" i="1" u="none" strike="noStrike" kern="1200" cap="none" spc="0" normalizeH="0" baseline="0" noProof="0" smtClean="0">
                              <a:ln>
                                <a:noFill/>
                              </a:ln>
                              <a:solidFill>
                                <a:srgbClr val="C0504D"/>
                              </a:solidFill>
                              <a:effectLst/>
                              <a:uLnTx/>
                              <a:uFillTx/>
                              <a:latin typeface="Cambria Math" panose="02040503050406030204" pitchFamily="18" charset="0"/>
                              <a:ea typeface="Cambria Math" panose="02040503050406030204" pitchFamily="18" charset="0"/>
                            </a:rPr>
                          </m:ctrlPr>
                        </m:fPr>
                        <m:num>
                          <m:r>
                            <a:rPr kumimoji="0" lang="en-US" sz="2400" b="0" i="1" u="none" strike="noStrike" kern="1200" cap="none" spc="0" normalizeH="0" baseline="0" noProof="0" smtClean="0">
                              <a:ln>
                                <a:noFill/>
                              </a:ln>
                              <a:solidFill>
                                <a:srgbClr val="C0504D"/>
                              </a:solidFill>
                              <a:effectLst/>
                              <a:uLnTx/>
                              <a:uFillTx/>
                              <a:latin typeface="Cambria Math" panose="02040503050406030204" pitchFamily="18" charset="0"/>
                              <a:ea typeface="Cambria Math" panose="02040503050406030204" pitchFamily="18" charset="0"/>
                            </a:rPr>
                            <m:t>1</m:t>
                          </m:r>
                        </m:num>
                        <m:den>
                          <m:r>
                            <a:rPr kumimoji="0" lang="en-US" sz="2400" b="0" i="1" u="none" strike="noStrike" kern="1200" cap="none" spc="0" normalizeH="0" baseline="0" noProof="0" smtClean="0">
                              <a:ln>
                                <a:noFill/>
                              </a:ln>
                              <a:solidFill>
                                <a:srgbClr val="C0504D"/>
                              </a:solidFill>
                              <a:effectLst/>
                              <a:uLnTx/>
                              <a:uFillTx/>
                              <a:latin typeface="Cambria Math" panose="02040503050406030204" pitchFamily="18" charset="0"/>
                              <a:ea typeface="Cambria Math" panose="02040503050406030204" pitchFamily="18" charset="0"/>
                            </a:rPr>
                            <m:t>𝐾</m:t>
                          </m:r>
                        </m:den>
                      </m:f>
                      <m:nary>
                        <m:naryPr>
                          <m:chr m:val="∑"/>
                          <m:ctrlP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ctrlPr>
                        </m:naryPr>
                        <m:sub>
                          <m:r>
                            <m:rPr>
                              <m:brk m:alnAt="23"/>
                            </m:rP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t>𝑘</m:t>
                          </m:r>
                          <m: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t>=1</m:t>
                          </m:r>
                        </m:sub>
                        <m:sup>
                          <m: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t>𝐾</m:t>
                          </m:r>
                        </m:sup>
                        <m:e>
                          <m:sSub>
                            <m:sSubPr>
                              <m:ctrlPr>
                                <a:rPr kumimoji="0" lang="en-US" sz="2400" b="0" i="1" u="none" strike="noStrike" kern="1200" cap="none" spc="0" normalizeH="0" baseline="0" noProof="0" smtClean="0">
                                  <a:ln>
                                    <a:noFill/>
                                  </a:ln>
                                  <a:solidFill>
                                    <a:srgbClr val="C0504D"/>
                                  </a:solidFill>
                                  <a:effectLst/>
                                  <a:uLnTx/>
                                  <a:uFillTx/>
                                  <a:latin typeface="Cambria Math" panose="02040503050406030204" pitchFamily="18" charset="0"/>
                                  <a:ea typeface="Cambria Math" panose="02040503050406030204" pitchFamily="18" charset="0"/>
                                </a:rPr>
                              </m:ctrlPr>
                            </m:sSubPr>
                            <m:e>
                              <m:r>
                                <a:rPr kumimoji="0" lang="en-US" sz="2400" b="0" i="1" u="none" strike="noStrike" kern="1200" cap="none" spc="0" normalizeH="0" baseline="0" noProof="0" smtClean="0">
                                  <a:ln>
                                    <a:noFill/>
                                  </a:ln>
                                  <a:solidFill>
                                    <a:srgbClr val="C0504D"/>
                                  </a:solidFill>
                                  <a:effectLst/>
                                  <a:uLnTx/>
                                  <a:uFillTx/>
                                  <a:latin typeface="Cambria Math" panose="02040503050406030204" pitchFamily="18" charset="0"/>
                                  <a:ea typeface="Cambria Math" panose="02040503050406030204" pitchFamily="18" charset="0"/>
                                </a:rPr>
                                <m:t>𝑣</m:t>
                              </m:r>
                            </m:e>
                            <m:sub>
                              <m:r>
                                <a:rPr kumimoji="0" lang="en-US" sz="2400" b="0" i="1" u="none" strike="noStrike" kern="1200" cap="none" spc="0" normalizeH="0" baseline="0" noProof="0" smtClean="0">
                                  <a:ln>
                                    <a:noFill/>
                                  </a:ln>
                                  <a:solidFill>
                                    <a:srgbClr val="C0504D"/>
                                  </a:solidFill>
                                  <a:effectLst/>
                                  <a:uLnTx/>
                                  <a:uFillTx/>
                                  <a:latin typeface="Cambria Math" panose="02040503050406030204" pitchFamily="18" charset="0"/>
                                  <a:ea typeface="Cambria Math" panose="02040503050406030204" pitchFamily="18" charset="0"/>
                                </a:rPr>
                                <m:t>𝑘</m:t>
                              </m:r>
                            </m:sub>
                          </m:sSub>
                        </m:e>
                      </m:nary>
                      <m:r>
                        <a:rPr kumimoji="0" lang="en-US" sz="2400" b="0" i="1" u="none" strike="noStrike" kern="1200" cap="none" spc="0" normalizeH="0" baseline="0" noProof="0" smtClean="0">
                          <a:ln>
                            <a:noFill/>
                          </a:ln>
                          <a:solidFill>
                            <a:srgbClr val="C0504D"/>
                          </a:solidFill>
                          <a:effectLst/>
                          <a:uLnTx/>
                          <a:uFillTx/>
                          <a:latin typeface="Cambria Math" panose="02040503050406030204" pitchFamily="18" charset="0"/>
                          <a:ea typeface="Cambria Math" panose="02040503050406030204" pitchFamily="18" charset="0"/>
                        </a:rPr>
                        <m:t>+</m:t>
                      </m:r>
                      <m:nary>
                        <m:naryPr>
                          <m:chr m:val="∑"/>
                          <m:ctrlP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ctrlPr>
                        </m:naryPr>
                        <m:sub>
                          <m:r>
                            <m:rPr>
                              <m:brk m:alnAt="23"/>
                            </m:rP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t>𝑘</m:t>
                          </m:r>
                          <m: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t>=1</m:t>
                          </m:r>
                        </m:sub>
                        <m:sup>
                          <m: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t>𝐾</m:t>
                          </m:r>
                        </m:sup>
                        <m:e>
                          <m:sSub>
                            <m:sSubPr>
                              <m:ctrlPr>
                                <a:rPr kumimoji="0" lang="en-US" sz="2400" b="0" i="1" u="none" strike="noStrike" kern="1200" cap="none" spc="0" normalizeH="0" baseline="0" noProof="0" smtClean="0">
                                  <a:ln>
                                    <a:noFill/>
                                  </a:ln>
                                  <a:solidFill>
                                    <a:srgbClr val="C0504D"/>
                                  </a:solidFill>
                                  <a:effectLst/>
                                  <a:uLnTx/>
                                  <a:uFillTx/>
                                  <a:latin typeface="Cambria Math" panose="02040503050406030204" pitchFamily="18" charset="0"/>
                                  <a:ea typeface="Cambria Math" panose="02040503050406030204" pitchFamily="18" charset="0"/>
                                </a:rPr>
                              </m:ctrlPr>
                            </m:sSubPr>
                            <m:e>
                              <m:r>
                                <a:rPr kumimoji="0" lang="en-US" sz="2400" b="0" i="1" u="none" strike="noStrike" kern="1200" cap="none" spc="0" normalizeH="0" baseline="0" noProof="0" smtClean="0">
                                  <a:ln>
                                    <a:noFill/>
                                  </a:ln>
                                  <a:solidFill>
                                    <a:srgbClr val="C0504D"/>
                                  </a:solidFill>
                                  <a:effectLst/>
                                  <a:uLnTx/>
                                  <a:uFillTx/>
                                  <a:latin typeface="Cambria Math" panose="02040503050406030204" pitchFamily="18" charset="0"/>
                                  <a:ea typeface="Cambria Math" panose="02040503050406030204" pitchFamily="18" charset="0"/>
                                </a:rPr>
                                <m:t>𝐴</m:t>
                              </m:r>
                            </m:e>
                            <m:sub>
                              <m:d>
                                <m:dPr>
                                  <m:begChr m:val="["/>
                                  <m:endChr m:val="]"/>
                                  <m:ctrlPr>
                                    <a:rPr kumimoji="0" lang="en-US" sz="2400" b="0" i="1" u="none" strike="noStrike" kern="1200" cap="none" spc="0" normalizeH="0" baseline="0" noProof="0" smtClean="0">
                                      <a:ln>
                                        <a:noFill/>
                                      </a:ln>
                                      <a:solidFill>
                                        <a:srgbClr val="C0504D"/>
                                      </a:solidFill>
                                      <a:effectLst/>
                                      <a:uLnTx/>
                                      <a:uFillTx/>
                                      <a:latin typeface="Cambria Math" panose="02040503050406030204" pitchFamily="18" charset="0"/>
                                      <a:ea typeface="Cambria Math" panose="02040503050406030204" pitchFamily="18" charset="0"/>
                                    </a:rPr>
                                  </m:ctrlPr>
                                </m:dPr>
                                <m:e>
                                  <m:r>
                                    <a:rPr kumimoji="0" lang="en-US" sz="2400" b="0" i="1" u="none" strike="noStrike" kern="1200" cap="none" spc="0" normalizeH="0" baseline="0" noProof="0" smtClean="0">
                                      <a:ln>
                                        <a:noFill/>
                                      </a:ln>
                                      <a:solidFill>
                                        <a:srgbClr val="C0504D"/>
                                      </a:solidFill>
                                      <a:effectLst/>
                                      <a:uLnTx/>
                                      <a:uFillTx/>
                                      <a:latin typeface="Cambria Math" panose="02040503050406030204" pitchFamily="18" charset="0"/>
                                      <a:ea typeface="Cambria Math" panose="02040503050406030204" pitchFamily="18" charset="0"/>
                                    </a:rPr>
                                    <m:t>𝑘</m:t>
                                  </m:r>
                                </m:e>
                              </m:d>
                            </m:sub>
                          </m:sSub>
                          <m:r>
                            <m:rPr>
                              <m:sty m:val="p"/>
                            </m:rPr>
                            <a:rPr kumimoji="0" lang="en-US" sz="2400" b="0" i="0"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t>Δ</m:t>
                          </m:r>
                          <m:sSub>
                            <m:sSubPr>
                              <m:ctrlP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ctrlPr>
                            </m:sSubPr>
                            <m:e>
                              <m: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t>𝑥</m:t>
                              </m:r>
                            </m:e>
                            <m:sub>
                              <m:d>
                                <m:dPr>
                                  <m:begChr m:val="["/>
                                  <m:endChr m:val="]"/>
                                  <m:ctrlP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ctrlPr>
                                </m:dPr>
                                <m:e>
                                  <m: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t>𝑘</m:t>
                                  </m:r>
                                </m:e>
                              </m:d>
                            </m:sub>
                          </m:sSub>
                        </m:e>
                      </m:nary>
                      <m:r>
                        <a:rPr kumimoji="0" lang="en-US" sz="2400" b="0" i="1" u="none" strike="noStrike" kern="1200" cap="none" spc="0" normalizeH="0" baseline="0" noProof="0" smtClean="0">
                          <a:ln>
                            <a:noFill/>
                          </a:ln>
                          <a:solidFill>
                            <a:srgbClr val="C0504D"/>
                          </a:solidFill>
                          <a:effectLst/>
                          <a:uLnTx/>
                          <a:uFillTx/>
                          <a:latin typeface="Cambria Math" panose="02040503050406030204" pitchFamily="18" charset="0"/>
                          <a:ea typeface="Cambria Math" panose="02040503050406030204" pitchFamily="18" charset="0"/>
                        </a:rPr>
                        <m:t>=</m:t>
                      </m:r>
                      <m:f>
                        <m:fPr>
                          <m:ctrlP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ctrlPr>
                        </m:fPr>
                        <m:num>
                          <m: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t>1</m:t>
                          </m:r>
                        </m:num>
                        <m:den>
                          <m: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t>𝐾</m:t>
                          </m:r>
                        </m:den>
                      </m:f>
                      <m:nary>
                        <m:naryPr>
                          <m:chr m:val="∑"/>
                          <m:ctrlP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ctrlPr>
                        </m:naryPr>
                        <m:sub>
                          <m:r>
                            <m:rPr>
                              <m:brk m:alnAt="23"/>
                            </m:rP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t>𝑘</m:t>
                          </m:r>
                          <m: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t>=1</m:t>
                          </m:r>
                        </m:sub>
                        <m:sup>
                          <m: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t>𝐾</m:t>
                          </m:r>
                        </m:sup>
                        <m:e>
                          <m:d>
                            <m:dPr>
                              <m:ctrlPr>
                                <a:rPr kumimoji="0" lang="en-US" sz="2400" b="0" i="1" u="none" strike="noStrike" kern="1200" cap="none" spc="0" normalizeH="0" baseline="0" noProof="0" smtClean="0">
                                  <a:ln>
                                    <a:noFill/>
                                  </a:ln>
                                  <a:solidFill>
                                    <a:srgbClr val="C0504D"/>
                                  </a:solidFill>
                                  <a:effectLst/>
                                  <a:uLnTx/>
                                  <a:uFillTx/>
                                  <a:latin typeface="Cambria Math" panose="02040503050406030204" pitchFamily="18" charset="0"/>
                                  <a:ea typeface="Cambria Math" panose="02040503050406030204" pitchFamily="18" charset="0"/>
                                </a:rPr>
                              </m:ctrlPr>
                            </m:dPr>
                            <m:e>
                              <m:sSub>
                                <m:sSubPr>
                                  <m:ctrlP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ctrlPr>
                                </m:sSubPr>
                                <m:e>
                                  <m: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t>𝑣</m:t>
                                  </m:r>
                                </m:e>
                                <m:sub>
                                  <m: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t>𝑘</m:t>
                                  </m:r>
                                </m:sub>
                              </m:sSub>
                              <m:r>
                                <a:rPr kumimoji="0" lang="en-US" sz="2400" b="0" i="1" u="none" strike="noStrike" kern="1200" cap="none" spc="0" normalizeH="0" baseline="0" noProof="0">
                                  <a:ln>
                                    <a:noFill/>
                                  </a:ln>
                                  <a:solidFill>
                                    <a:srgbClr val="C0504D"/>
                                  </a:solidFill>
                                  <a:effectLst/>
                                  <a:uLnTx/>
                                  <a:uFillTx/>
                                  <a:latin typeface="Cambria Math" panose="02040503050406030204" pitchFamily="18" charset="0"/>
                                  <a:ea typeface="Cambria Math" panose="02040503050406030204" pitchFamily="18" charset="0"/>
                                </a:rPr>
                                <m:t>+</m:t>
                              </m:r>
                              <m:limLow>
                                <m:limLowPr>
                                  <m:ctrlPr>
                                    <a:rPr kumimoji="0" lang="en-US" sz="2400" b="0" i="1" u="none" strike="noStrike" kern="1200" cap="none" spc="0" normalizeH="0" baseline="0" noProof="0" smtClean="0">
                                      <a:ln>
                                        <a:noFill/>
                                      </a:ln>
                                      <a:solidFill>
                                        <a:srgbClr val="C0504D"/>
                                      </a:solidFill>
                                      <a:effectLst/>
                                      <a:uLnTx/>
                                      <a:uFillTx/>
                                      <a:latin typeface="Cambria Math" panose="02040503050406030204" pitchFamily="18" charset="0"/>
                                      <a:ea typeface="Cambria Math" panose="02040503050406030204" pitchFamily="18" charset="0"/>
                                    </a:rPr>
                                  </m:ctrlPr>
                                </m:limLowPr>
                                <m:e>
                                  <m:groupChr>
                                    <m:groupChrPr>
                                      <m:chr m:val="⏟"/>
                                      <m:ctrlPr>
                                        <a:rPr kumimoji="0" lang="en-US" sz="2400" b="0" i="1" u="none" strike="noStrike" kern="1200" cap="none" spc="0" normalizeH="0" baseline="0" noProof="0" smtClean="0">
                                          <a:ln>
                                            <a:noFill/>
                                          </a:ln>
                                          <a:solidFill>
                                            <a:srgbClr val="C0504D"/>
                                          </a:solidFill>
                                          <a:effectLst/>
                                          <a:uLnTx/>
                                          <a:uFillTx/>
                                          <a:latin typeface="Cambria Math" panose="02040503050406030204" pitchFamily="18" charset="0"/>
                                          <a:ea typeface="Cambria Math" panose="02040503050406030204" pitchFamily="18" charset="0"/>
                                        </a:rPr>
                                      </m:ctrlPr>
                                    </m:groupChrPr>
                                    <m:e>
                                      <m:r>
                                        <a:rPr lang="en-US" i="1">
                                          <a:solidFill>
                                            <a:srgbClr val="C0504D"/>
                                          </a:solidFill>
                                          <a:latin typeface="Cambria Math" panose="02040503050406030204" pitchFamily="18" charset="0"/>
                                          <a:ea typeface="Cambria Math" panose="02040503050406030204" pitchFamily="18" charset="0"/>
                                        </a:rPr>
                                        <m:t>𝐾</m:t>
                                      </m:r>
                                      <m:sSub>
                                        <m:sSubPr>
                                          <m:ctrlPr>
                                            <a:rPr lang="en-US" b="0" i="1" smtClean="0">
                                              <a:solidFill>
                                                <a:srgbClr val="C0504D"/>
                                              </a:solidFill>
                                              <a:latin typeface="Cambria Math" panose="02040503050406030204" pitchFamily="18" charset="0"/>
                                              <a:ea typeface="Cambria Math" panose="02040503050406030204" pitchFamily="18" charset="0"/>
                                            </a:rPr>
                                          </m:ctrlPr>
                                        </m:sSubPr>
                                        <m:e>
                                          <m:r>
                                            <a:rPr lang="en-US" i="1">
                                              <a:solidFill>
                                                <a:srgbClr val="C0504D"/>
                                              </a:solidFill>
                                              <a:latin typeface="Cambria Math" panose="02040503050406030204" pitchFamily="18" charset="0"/>
                                              <a:ea typeface="Cambria Math" panose="02040503050406030204" pitchFamily="18" charset="0"/>
                                            </a:rPr>
                                            <m:t>𝐴</m:t>
                                          </m:r>
                                        </m:e>
                                        <m:sub>
                                          <m:d>
                                            <m:dPr>
                                              <m:begChr m:val="["/>
                                              <m:endChr m:val="]"/>
                                              <m:ctrlPr>
                                                <a:rPr lang="en-US" b="0" i="1" smtClean="0">
                                                  <a:solidFill>
                                                    <a:srgbClr val="C0504D"/>
                                                  </a:solidFill>
                                                  <a:latin typeface="Cambria Math" panose="02040503050406030204" pitchFamily="18" charset="0"/>
                                                  <a:ea typeface="Cambria Math" panose="02040503050406030204" pitchFamily="18" charset="0"/>
                                                </a:rPr>
                                              </m:ctrlPr>
                                            </m:dPr>
                                            <m:e>
                                              <m:r>
                                                <a:rPr lang="en-US" b="0" i="1" smtClean="0">
                                                  <a:solidFill>
                                                    <a:srgbClr val="C0504D"/>
                                                  </a:solidFill>
                                                  <a:latin typeface="Cambria Math" panose="02040503050406030204" pitchFamily="18" charset="0"/>
                                                  <a:ea typeface="Cambria Math" panose="02040503050406030204" pitchFamily="18" charset="0"/>
                                                </a:rPr>
                                                <m:t>𝑘</m:t>
                                              </m:r>
                                            </m:e>
                                          </m:d>
                                        </m:sub>
                                      </m:sSub>
                                      <m:r>
                                        <m:rPr>
                                          <m:sty m:val="p"/>
                                        </m:rPr>
                                        <a:rPr lang="en-US">
                                          <a:solidFill>
                                            <a:srgbClr val="C0504D"/>
                                          </a:solidFill>
                                          <a:latin typeface="Cambria Math" panose="02040503050406030204" pitchFamily="18" charset="0"/>
                                          <a:ea typeface="Cambria Math" panose="02040503050406030204" pitchFamily="18" charset="0"/>
                                        </a:rPr>
                                        <m:t>Δ</m:t>
                                      </m:r>
                                      <m:sSub>
                                        <m:sSubPr>
                                          <m:ctrlPr>
                                            <a:rPr lang="en-US" i="1">
                                              <a:solidFill>
                                                <a:srgbClr val="C0504D"/>
                                              </a:solidFill>
                                              <a:latin typeface="Cambria Math" panose="02040503050406030204" pitchFamily="18" charset="0"/>
                                              <a:ea typeface="Cambria Math" panose="02040503050406030204" pitchFamily="18" charset="0"/>
                                            </a:rPr>
                                          </m:ctrlPr>
                                        </m:sSubPr>
                                        <m:e>
                                          <m:r>
                                            <a:rPr lang="en-US" i="1">
                                              <a:solidFill>
                                                <a:srgbClr val="C0504D"/>
                                              </a:solidFill>
                                              <a:latin typeface="Cambria Math" panose="02040503050406030204" pitchFamily="18" charset="0"/>
                                              <a:ea typeface="Cambria Math" panose="02040503050406030204" pitchFamily="18" charset="0"/>
                                            </a:rPr>
                                            <m:t>𝑥</m:t>
                                          </m:r>
                                        </m:e>
                                        <m:sub>
                                          <m:d>
                                            <m:dPr>
                                              <m:begChr m:val="["/>
                                              <m:endChr m:val="]"/>
                                              <m:ctrlPr>
                                                <a:rPr lang="en-US" i="1">
                                                  <a:solidFill>
                                                    <a:srgbClr val="C0504D"/>
                                                  </a:solidFill>
                                                  <a:latin typeface="Cambria Math" panose="02040503050406030204" pitchFamily="18" charset="0"/>
                                                  <a:ea typeface="Cambria Math" panose="02040503050406030204" pitchFamily="18" charset="0"/>
                                                </a:rPr>
                                              </m:ctrlPr>
                                            </m:dPr>
                                            <m:e>
                                              <m:r>
                                                <a:rPr lang="en-US" i="1">
                                                  <a:solidFill>
                                                    <a:srgbClr val="C0504D"/>
                                                  </a:solidFill>
                                                  <a:latin typeface="Cambria Math" panose="02040503050406030204" pitchFamily="18" charset="0"/>
                                                  <a:ea typeface="Cambria Math" panose="02040503050406030204" pitchFamily="18" charset="0"/>
                                                </a:rPr>
                                                <m:t>𝑘</m:t>
                                              </m:r>
                                            </m:e>
                                          </m:d>
                                        </m:sub>
                                      </m:sSub>
                                    </m:e>
                                  </m:groupChr>
                                </m:e>
                                <m:lim>
                                  <m:r>
                                    <m:rPr>
                                      <m:sty m:val="p"/>
                                    </m:rPr>
                                    <a:rPr kumimoji="0" lang="en-US" sz="2400" b="0" i="0" u="none" strike="noStrike" kern="1200" cap="none" spc="0" normalizeH="0" baseline="0" noProof="0" smtClean="0">
                                      <a:ln>
                                        <a:noFill/>
                                      </a:ln>
                                      <a:solidFill>
                                        <a:srgbClr val="C0504D"/>
                                      </a:solidFill>
                                      <a:effectLst/>
                                      <a:uLnTx/>
                                      <a:uFillTx/>
                                      <a:latin typeface="Cambria Math" panose="02040503050406030204" pitchFamily="18" charset="0"/>
                                      <a:ea typeface="Cambria Math" panose="02040503050406030204" pitchFamily="18" charset="0"/>
                                    </a:rPr>
                                    <m:t>Δ</m:t>
                                  </m:r>
                                  <m:sSub>
                                    <m:sSubPr>
                                      <m:ctrlPr>
                                        <a:rPr kumimoji="0" lang="en-US" sz="2400" b="0" i="1" u="none" strike="noStrike" kern="1200" cap="none" spc="0" normalizeH="0" baseline="0" noProof="0" smtClean="0">
                                          <a:ln>
                                            <a:noFill/>
                                          </a:ln>
                                          <a:solidFill>
                                            <a:srgbClr val="C0504D"/>
                                          </a:solidFill>
                                          <a:effectLst/>
                                          <a:uLnTx/>
                                          <a:uFillTx/>
                                          <a:latin typeface="Cambria Math" panose="02040503050406030204" pitchFamily="18" charset="0"/>
                                          <a:ea typeface="Cambria Math" panose="02040503050406030204" pitchFamily="18" charset="0"/>
                                        </a:rPr>
                                      </m:ctrlPr>
                                    </m:sSubPr>
                                    <m:e>
                                      <m:r>
                                        <a:rPr kumimoji="0" lang="en-US" sz="2400" b="0" i="1" u="none" strike="noStrike" kern="1200" cap="none" spc="0" normalizeH="0" baseline="0" noProof="0" smtClean="0">
                                          <a:ln>
                                            <a:noFill/>
                                          </a:ln>
                                          <a:solidFill>
                                            <a:srgbClr val="C0504D"/>
                                          </a:solidFill>
                                          <a:effectLst/>
                                          <a:uLnTx/>
                                          <a:uFillTx/>
                                          <a:latin typeface="Cambria Math" panose="02040503050406030204" pitchFamily="18" charset="0"/>
                                          <a:ea typeface="Cambria Math" panose="02040503050406030204" pitchFamily="18" charset="0"/>
                                        </a:rPr>
                                        <m:t>𝑣</m:t>
                                      </m:r>
                                    </m:e>
                                    <m:sub>
                                      <m:r>
                                        <a:rPr kumimoji="0" lang="en-US" sz="2400" b="0" i="1" u="none" strike="noStrike" kern="1200" cap="none" spc="0" normalizeH="0" baseline="0" noProof="0" smtClean="0">
                                          <a:ln>
                                            <a:noFill/>
                                          </a:ln>
                                          <a:solidFill>
                                            <a:srgbClr val="C0504D"/>
                                          </a:solidFill>
                                          <a:effectLst/>
                                          <a:uLnTx/>
                                          <a:uFillTx/>
                                          <a:latin typeface="Cambria Math" panose="02040503050406030204" pitchFamily="18" charset="0"/>
                                          <a:ea typeface="Cambria Math" panose="02040503050406030204" pitchFamily="18" charset="0"/>
                                        </a:rPr>
                                        <m:t>𝑘</m:t>
                                      </m:r>
                                    </m:sub>
                                  </m:sSub>
                                </m:lim>
                              </m:limLow>
                            </m:e>
                          </m:d>
                        </m:e>
                      </m:nary>
                    </m:oMath>
                  </m:oMathPara>
                </a14:m>
                <a:endParaRPr lang="en-US" dirty="0"/>
              </a:p>
              <a:p>
                <a:r>
                  <a:rPr lang="en-US" dirty="0"/>
                  <a:t>Update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𝑣</m:t>
                        </m:r>
                      </m:e>
                      <m:sub>
                        <m:r>
                          <a:rPr lang="en-US" b="0" i="1" smtClean="0">
                            <a:solidFill>
                              <a:schemeClr val="accent2"/>
                            </a:solidFill>
                            <a:latin typeface="Cambria Math" panose="02040503050406030204" pitchFamily="18" charset="0"/>
                          </a:rPr>
                          <m:t>𝑘</m:t>
                        </m:r>
                      </m:sub>
                    </m:sSub>
                  </m:oMath>
                </a14:m>
                <a:r>
                  <a:rPr lang="en-US" dirty="0">
                    <a:solidFill>
                      <a:schemeClr val="accent2"/>
                    </a:solidFill>
                  </a:rPr>
                  <a:t> </a:t>
                </a:r>
                <a:r>
                  <a:rPr lang="en-US" dirty="0"/>
                  <a:t>locally as </a:t>
                </a:r>
                <a14:m>
                  <m:oMath xmlns:m="http://schemas.openxmlformats.org/officeDocument/2006/math">
                    <m:sSubSup>
                      <m:sSubSupPr>
                        <m:ctrlPr>
                          <a:rPr lang="en-US" b="0" i="1" smtClean="0">
                            <a:solidFill>
                              <a:schemeClr val="accent2"/>
                            </a:solidFill>
                            <a:latin typeface="Cambria Math" panose="02040503050406030204" pitchFamily="18" charset="0"/>
                          </a:rPr>
                        </m:ctrlPr>
                      </m:sSubSupPr>
                      <m:e>
                        <m:r>
                          <a:rPr lang="en-US" b="0" i="1" smtClean="0">
                            <a:solidFill>
                              <a:schemeClr val="accent2"/>
                            </a:solidFill>
                            <a:latin typeface="Cambria Math" panose="02040503050406030204" pitchFamily="18" charset="0"/>
                          </a:rPr>
                          <m:t>𝑣</m:t>
                        </m:r>
                      </m:e>
                      <m:sub>
                        <m:r>
                          <a:rPr lang="en-US" b="0" i="1" smtClean="0">
                            <a:solidFill>
                              <a:schemeClr val="accent2"/>
                            </a:solidFill>
                            <a:latin typeface="Cambria Math" panose="02040503050406030204" pitchFamily="18" charset="0"/>
                          </a:rPr>
                          <m:t>𝑘</m:t>
                        </m:r>
                      </m:sub>
                      <m:sup>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𝑖</m:t>
                            </m:r>
                          </m:e>
                        </m:d>
                      </m:sup>
                    </m:sSubSup>
                    <m:r>
                      <a:rPr lang="en-US" b="0" i="1" smtClean="0">
                        <a:solidFill>
                          <a:schemeClr val="accent2"/>
                        </a:solidFill>
                        <a:latin typeface="Cambria Math" panose="02040503050406030204" pitchFamily="18" charset="0"/>
                      </a:rPr>
                      <m:t>=</m:t>
                    </m:r>
                    <m:sSubSup>
                      <m:sSubSupPr>
                        <m:ctrlPr>
                          <a:rPr lang="en-US" b="0" i="1" smtClean="0">
                            <a:solidFill>
                              <a:schemeClr val="accent2"/>
                            </a:solidFill>
                            <a:latin typeface="Cambria Math" panose="02040503050406030204" pitchFamily="18" charset="0"/>
                          </a:rPr>
                        </m:ctrlPr>
                      </m:sSubSupPr>
                      <m:e>
                        <m:r>
                          <a:rPr lang="en-US" b="0" i="1" smtClean="0">
                            <a:solidFill>
                              <a:schemeClr val="accent2"/>
                            </a:solidFill>
                            <a:latin typeface="Cambria Math" panose="02040503050406030204" pitchFamily="18" charset="0"/>
                          </a:rPr>
                          <m:t>𝑣</m:t>
                        </m:r>
                      </m:e>
                      <m:sub>
                        <m:r>
                          <a:rPr lang="en-US" b="0" i="1" smtClean="0">
                            <a:solidFill>
                              <a:schemeClr val="accent2"/>
                            </a:solidFill>
                            <a:latin typeface="Cambria Math" panose="02040503050406030204" pitchFamily="18" charset="0"/>
                          </a:rPr>
                          <m:t>𝑘</m:t>
                        </m:r>
                      </m:sub>
                      <m:sup>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𝑖</m:t>
                            </m:r>
                            <m:r>
                              <a:rPr lang="en-US" b="0" i="1" smtClean="0">
                                <a:solidFill>
                                  <a:schemeClr val="accent2"/>
                                </a:solidFill>
                                <a:latin typeface="Cambria Math" panose="02040503050406030204" pitchFamily="18" charset="0"/>
                              </a:rPr>
                              <m:t>−1</m:t>
                            </m:r>
                          </m:e>
                        </m:d>
                      </m:sup>
                    </m:sSubSup>
                    <m:r>
                      <a:rPr lang="en-US" b="0" i="1" smtClean="0">
                        <a:solidFill>
                          <a:schemeClr val="accent2"/>
                        </a:solidFill>
                        <a:latin typeface="Cambria Math" panose="02040503050406030204" pitchFamily="18" charset="0"/>
                      </a:rPr>
                      <m:t>+</m:t>
                    </m:r>
                    <m:r>
                      <m:rPr>
                        <m:sty m:val="p"/>
                      </m:rPr>
                      <a:rPr lang="en-US" b="0" i="0" smtClean="0">
                        <a:solidFill>
                          <a:schemeClr val="accent2"/>
                        </a:solidFill>
                        <a:latin typeface="Cambria Math" panose="02040503050406030204" pitchFamily="18" charset="0"/>
                      </a:rPr>
                      <m:t>Δ</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𝑣</m:t>
                        </m:r>
                      </m:e>
                      <m:sub>
                        <m:r>
                          <a:rPr lang="en-US" b="0" i="1" smtClean="0">
                            <a:solidFill>
                              <a:schemeClr val="accent2"/>
                            </a:solidFill>
                            <a:latin typeface="Cambria Math" panose="02040503050406030204" pitchFamily="18" charset="0"/>
                          </a:rPr>
                          <m:t>𝑘</m:t>
                        </m:r>
                      </m:sub>
                    </m:sSub>
                  </m:oMath>
                </a14:m>
                <a:endParaRPr lang="en-US" b="0" dirty="0">
                  <a:solidFill>
                    <a:schemeClr val="accent2"/>
                  </a:solidFill>
                </a:endParaRPr>
              </a:p>
              <a:p>
                <a:r>
                  <a:rPr lang="en-US" dirty="0"/>
                  <a:t>Update the newly computed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𝑣</m:t>
                        </m:r>
                      </m:e>
                      <m:sub>
                        <m:r>
                          <a:rPr lang="en-US" b="0" i="1" smtClean="0">
                            <a:solidFill>
                              <a:schemeClr val="accent2"/>
                            </a:solidFill>
                            <a:latin typeface="Cambria Math" panose="02040503050406030204" pitchFamily="18" charset="0"/>
                          </a:rPr>
                          <m:t>𝑘</m:t>
                        </m:r>
                      </m:sub>
                    </m:sSub>
                  </m:oMath>
                </a14:m>
                <a:r>
                  <a:rPr lang="en-US" b="0" dirty="0"/>
                  <a:t> by averaging with neighbors’ approximations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𝑣</m:t>
                        </m:r>
                      </m:e>
                      <m:sub>
                        <m:r>
                          <a:rPr lang="en-US" b="0" i="1" smtClean="0">
                            <a:solidFill>
                              <a:schemeClr val="accent2"/>
                            </a:solidFill>
                            <a:latin typeface="Cambria Math" panose="02040503050406030204" pitchFamily="18" charset="0"/>
                          </a:rPr>
                          <m:t>ℓ</m:t>
                        </m:r>
                      </m:sub>
                    </m:sSub>
                  </m:oMath>
                </a14:m>
                <a:r>
                  <a:rPr lang="en-US" b="0" dirty="0"/>
                  <a:t> as:</a:t>
                </a:r>
              </a:p>
              <a:p>
                <a:pPr marL="57150" indent="0">
                  <a:buNone/>
                </a:pPr>
                <a14:m>
                  <m:oMathPara xmlns:m="http://schemas.openxmlformats.org/officeDocument/2006/math">
                    <m:oMathParaPr>
                      <m:jc m:val="centerGroup"/>
                    </m:oMathParaPr>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𝑣</m:t>
                          </m:r>
                        </m:e>
                        <m:sub>
                          <m:r>
                            <a:rPr lang="en-US" b="0" i="1" smtClean="0">
                              <a:solidFill>
                                <a:schemeClr val="accent2"/>
                              </a:solidFill>
                              <a:latin typeface="Cambria Math" panose="02040503050406030204" pitchFamily="18" charset="0"/>
                            </a:rPr>
                            <m:t>𝑘</m:t>
                          </m:r>
                        </m:sub>
                      </m:sSub>
                      <m:r>
                        <a:rPr lang="en-US" b="0" i="1" smtClean="0">
                          <a:solidFill>
                            <a:schemeClr val="accent2"/>
                          </a:solidFill>
                          <a:latin typeface="Cambria Math" panose="02040503050406030204" pitchFamily="18" charset="0"/>
                        </a:rPr>
                        <m:t>=</m:t>
                      </m:r>
                      <m:nary>
                        <m:naryPr>
                          <m:chr m:val="∑"/>
                          <m:ctrlPr>
                            <a:rPr lang="en-US" b="0" i="1" smtClean="0">
                              <a:solidFill>
                                <a:schemeClr val="accent2"/>
                              </a:solidFill>
                              <a:latin typeface="Cambria Math" panose="02040503050406030204" pitchFamily="18" charset="0"/>
                            </a:rPr>
                          </m:ctrlPr>
                        </m:naryPr>
                        <m:sub>
                          <m:r>
                            <m:rPr>
                              <m:brk m:alnAt="23"/>
                            </m:rPr>
                            <a:rPr lang="en-US" b="0" i="1" smtClean="0">
                              <a:solidFill>
                                <a:schemeClr val="accent2"/>
                              </a:solidFill>
                              <a:latin typeface="Cambria Math" panose="02040503050406030204" pitchFamily="18" charset="0"/>
                            </a:rPr>
                            <m:t>ℓ</m:t>
                          </m:r>
                          <m:r>
                            <a:rPr lang="en-US" b="0" i="1" smtClean="0">
                              <a:solidFill>
                                <a:schemeClr val="accent2"/>
                              </a:solidFill>
                              <a:latin typeface="Cambria Math" panose="02040503050406030204" pitchFamily="18" charset="0"/>
                            </a:rPr>
                            <m:t>=1</m:t>
                          </m:r>
                        </m:sub>
                        <m:sup>
                          <m:r>
                            <a:rPr lang="en-US" b="0" i="1" smtClean="0">
                              <a:solidFill>
                                <a:schemeClr val="accent2"/>
                              </a:solidFill>
                              <a:latin typeface="Cambria Math" panose="02040503050406030204" pitchFamily="18" charset="0"/>
                            </a:rPr>
                            <m:t>𝐾</m:t>
                          </m:r>
                        </m:sup>
                        <m:e>
                          <m:sSub>
                            <m:sSubPr>
                              <m:ctrlPr>
                                <a:rPr lang="en-US" b="0" i="1" smtClean="0">
                                  <a:solidFill>
                                    <a:schemeClr val="accent2"/>
                                  </a:solidFill>
                                  <a:latin typeface="Cambria Math" panose="02040503050406030204" pitchFamily="18" charset="0"/>
                                  <a:ea typeface="Cambria Math" panose="02040503050406030204" pitchFamily="18" charset="0"/>
                                </a:rPr>
                              </m:ctrlPr>
                            </m:sSubPr>
                            <m:e>
                              <m:r>
                                <a:rPr lang="en-US" b="0" i="1" smtClean="0">
                                  <a:solidFill>
                                    <a:schemeClr val="accent2"/>
                                  </a:solidFill>
                                  <a:latin typeface="Cambria Math" panose="02040503050406030204" pitchFamily="18" charset="0"/>
                                  <a:ea typeface="Cambria Math" panose="02040503050406030204" pitchFamily="18" charset="0"/>
                                </a:rPr>
                                <m:t>𝒲</m:t>
                              </m:r>
                            </m:e>
                            <m:sub>
                              <m:r>
                                <a:rPr lang="en-US" b="0" i="1" smtClean="0">
                                  <a:solidFill>
                                    <a:schemeClr val="accent2"/>
                                  </a:solidFill>
                                  <a:latin typeface="Cambria Math" panose="02040503050406030204" pitchFamily="18" charset="0"/>
                                  <a:ea typeface="Cambria Math" panose="02040503050406030204" pitchFamily="18" charset="0"/>
                                </a:rPr>
                                <m:t>𝑘𝑙</m:t>
                              </m:r>
                            </m:sub>
                          </m:sSub>
                          <m:sSub>
                            <m:sSubPr>
                              <m:ctrlPr>
                                <a:rPr lang="en-US" b="0" i="1" smtClean="0">
                                  <a:solidFill>
                                    <a:schemeClr val="accent2"/>
                                  </a:solidFill>
                                  <a:latin typeface="Cambria Math" panose="02040503050406030204" pitchFamily="18" charset="0"/>
                                  <a:ea typeface="Cambria Math" panose="02040503050406030204" pitchFamily="18" charset="0"/>
                                </a:rPr>
                              </m:ctrlPr>
                            </m:sSubPr>
                            <m:e>
                              <m:r>
                                <a:rPr lang="en-US" b="0" i="1" smtClean="0">
                                  <a:solidFill>
                                    <a:schemeClr val="accent2"/>
                                  </a:solidFill>
                                  <a:latin typeface="Cambria Math" panose="02040503050406030204" pitchFamily="18" charset="0"/>
                                  <a:ea typeface="Cambria Math" panose="02040503050406030204" pitchFamily="18" charset="0"/>
                                </a:rPr>
                                <m:t>𝑣</m:t>
                              </m:r>
                            </m:e>
                            <m:sub>
                              <m:r>
                                <a:rPr lang="en-US" b="0" i="1" smtClean="0">
                                  <a:solidFill>
                                    <a:schemeClr val="accent2"/>
                                  </a:solidFill>
                                  <a:latin typeface="Cambria Math" panose="02040503050406030204" pitchFamily="18" charset="0"/>
                                  <a:ea typeface="Cambria Math" panose="02040503050406030204" pitchFamily="18" charset="0"/>
                                </a:rPr>
                                <m:t>ℓ</m:t>
                              </m:r>
                            </m:sub>
                          </m:sSub>
                        </m:e>
                      </m:nary>
                      <m:r>
                        <a:rPr lang="en-US" b="0" i="1" smtClean="0">
                          <a:latin typeface="Cambria Math" panose="02040503050406030204" pitchFamily="18" charset="0"/>
                        </a:rPr>
                        <m:t>,</m:t>
                      </m:r>
                    </m:oMath>
                  </m:oMathPara>
                </a14:m>
                <a:br>
                  <a:rPr lang="en-US" dirty="0"/>
                </a:br>
                <a:r>
                  <a:rPr lang="en-US" dirty="0"/>
                  <a:t>   where </a:t>
                </a:r>
                <a14:m>
                  <m:oMath xmlns:m="http://schemas.openxmlformats.org/officeDocument/2006/math">
                    <m:r>
                      <a:rPr lang="en-US" i="1" smtClean="0">
                        <a:latin typeface="Cambria Math" panose="02040503050406030204" pitchFamily="18" charset="0"/>
                        <a:ea typeface="Cambria Math" panose="02040503050406030204" pitchFamily="18" charset="0"/>
                      </a:rPr>
                      <m:t>𝒲</m:t>
                    </m:r>
                  </m:oMath>
                </a14:m>
                <a:r>
                  <a:rPr lang="en-US" b="0" dirty="0"/>
                  <a:t> is a doubly-stochastic matrix encoding the network topology</a:t>
                </a:r>
              </a:p>
            </p:txBody>
          </p:sp>
        </mc:Choice>
        <mc:Fallback xmlns="">
          <p:sp>
            <p:nvSpPr>
              <p:cNvPr id="2" name="Content Placeholder 1">
                <a:extLst>
                  <a:ext uri="{FF2B5EF4-FFF2-40B4-BE49-F238E27FC236}">
                    <a16:creationId xmlns:a16="http://schemas.microsoft.com/office/drawing/2014/main" id="{723F0CD7-2BE3-4095-8E21-C8EA555A1395}"/>
                  </a:ext>
                </a:extLst>
              </p:cNvPr>
              <p:cNvSpPr>
                <a:spLocks noGrp="1" noRot="1" noChangeAspect="1" noMove="1" noResize="1" noEditPoints="1" noAdjustHandles="1" noChangeArrowheads="1" noChangeShapeType="1" noTextEdit="1"/>
              </p:cNvSpPr>
              <p:nvPr>
                <p:ph idx="1"/>
              </p:nvPr>
            </p:nvSpPr>
            <p:spPr>
              <a:blipFill>
                <a:blip r:embed="rId3"/>
                <a:stretch>
                  <a:fillRect l="-88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03E45A6-5A7F-413E-B6BE-A73F9DFD647A}"/>
              </a:ext>
            </a:extLst>
          </p:cNvPr>
          <p:cNvSpPr>
            <a:spLocks noGrp="1"/>
          </p:cNvSpPr>
          <p:nvPr>
            <p:ph type="title"/>
          </p:nvPr>
        </p:nvSpPr>
        <p:spPr/>
        <p:txBody>
          <a:bodyPr/>
          <a:lstStyle/>
          <a:p>
            <a:r>
              <a:rPr lang="en-US" dirty="0"/>
              <a:t>Decentralized Convex Optimization via </a:t>
            </a:r>
            <a:r>
              <a:rPr lang="en-US" dirty="0" err="1"/>
              <a:t>CoLA</a:t>
            </a:r>
            <a:br>
              <a:rPr lang="en-US" dirty="0"/>
            </a:br>
            <a:r>
              <a:rPr lang="en-US" sz="2400" b="0" dirty="0"/>
              <a:t>Updating Local Approximations</a:t>
            </a:r>
            <a:endParaRPr lang="en-US" dirty="0"/>
          </a:p>
        </p:txBody>
      </p:sp>
    </p:spTree>
    <p:extLst>
      <p:ext uri="{BB962C8B-B14F-4D97-AF65-F5344CB8AC3E}">
        <p14:creationId xmlns:p14="http://schemas.microsoft.com/office/powerpoint/2010/main" val="919161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BB8BD7D-DB55-4DFB-9681-C7C5AD60CCCA}"/>
                  </a:ext>
                </a:extLst>
              </p:cNvPr>
              <p:cNvSpPr>
                <a:spLocks noGrp="1"/>
              </p:cNvSpPr>
              <p:nvPr>
                <p:ph idx="1"/>
              </p:nvPr>
            </p:nvSpPr>
            <p:spPr/>
            <p:txBody>
              <a:bodyPr>
                <a:normAutofit/>
              </a:bodyPr>
              <a:lstStyle/>
              <a:p>
                <a:pPr marL="0" indent="0">
                  <a:buNone/>
                </a:pPr>
                <a:r>
                  <a:rPr lang="en-US" dirty="0"/>
                  <a:t>Given data matrix </a:t>
                </a:r>
                <a14:m>
                  <m:oMath xmlns:m="http://schemas.openxmlformats.org/officeDocument/2006/math">
                    <m:r>
                      <a:rPr lang="en-US" b="0" i="1" smtClean="0">
                        <a:solidFill>
                          <a:schemeClr val="accent2"/>
                        </a:solidFill>
                        <a:latin typeface="Cambria Math" panose="02040503050406030204" pitchFamily="18" charset="0"/>
                      </a:rPr>
                      <m:t>𝐴</m:t>
                    </m:r>
                    <m:r>
                      <a:rPr lang="en-US" b="0" i="1" smtClean="0">
                        <a:solidFill>
                          <a:schemeClr val="accent2"/>
                        </a:solidFill>
                        <a:latin typeface="Cambria Math" panose="02040503050406030204" pitchFamily="18" charset="0"/>
                      </a:rPr>
                      <m:t>∈</m:t>
                    </m:r>
                    <m:sSup>
                      <m:sSupPr>
                        <m:ctrlPr>
                          <a:rPr lang="en-US" b="0" i="1" smtClean="0">
                            <a:solidFill>
                              <a:schemeClr val="accent2"/>
                            </a:solidFill>
                            <a:latin typeface="Cambria Math" panose="02040503050406030204" pitchFamily="18" charset="0"/>
                            <a:ea typeface="Cambria Math" panose="02040503050406030204" pitchFamily="18" charset="0"/>
                          </a:rPr>
                        </m:ctrlPr>
                      </m:sSupPr>
                      <m:e>
                        <m:r>
                          <a:rPr lang="en-US" b="0" i="1" smtClean="0">
                            <a:solidFill>
                              <a:schemeClr val="accent2"/>
                            </a:solidFill>
                            <a:latin typeface="Cambria Math" panose="02040503050406030204" pitchFamily="18" charset="0"/>
                            <a:ea typeface="Cambria Math" panose="02040503050406030204" pitchFamily="18" charset="0"/>
                          </a:rPr>
                          <m:t>ℝ</m:t>
                        </m:r>
                      </m:e>
                      <m:sup>
                        <m:r>
                          <a:rPr lang="en-US" b="0" i="1" smtClean="0">
                            <a:solidFill>
                              <a:schemeClr val="accent2"/>
                            </a:solidFill>
                            <a:latin typeface="Cambria Math" panose="02040503050406030204" pitchFamily="18" charset="0"/>
                            <a:ea typeface="Cambria Math" panose="02040503050406030204" pitchFamily="18" charset="0"/>
                          </a:rPr>
                          <m:t>𝑚</m:t>
                        </m:r>
                        <m:r>
                          <a:rPr lang="en-US" b="0" i="1" smtClean="0">
                            <a:solidFill>
                              <a:schemeClr val="accent2"/>
                            </a:solidFill>
                            <a:latin typeface="Cambria Math" panose="02040503050406030204" pitchFamily="18" charset="0"/>
                            <a:ea typeface="Cambria Math" panose="02040503050406030204" pitchFamily="18" charset="0"/>
                          </a:rPr>
                          <m:t>×</m:t>
                        </m:r>
                        <m:r>
                          <a:rPr lang="en-US" b="0" i="1" smtClean="0">
                            <a:solidFill>
                              <a:schemeClr val="accent2"/>
                            </a:solidFill>
                            <a:latin typeface="Cambria Math" panose="02040503050406030204" pitchFamily="18" charset="0"/>
                            <a:ea typeface="Cambria Math" panose="02040503050406030204" pitchFamily="18" charset="0"/>
                          </a:rPr>
                          <m:t>𝑛</m:t>
                        </m:r>
                      </m:sup>
                    </m:sSup>
                  </m:oMath>
                </a14:m>
                <a:r>
                  <a:rPr lang="en-US" dirty="0"/>
                  <a:t> partitioned column-wise </a:t>
                </a:r>
                <a14:m>
                  <m:oMath xmlns:m="http://schemas.openxmlformats.org/officeDocument/2006/math">
                    <m:sSubSup>
                      <m:sSubSupPr>
                        <m:ctrlPr>
                          <a:rPr lang="en-US" b="0" i="1" smtClean="0">
                            <a:solidFill>
                              <a:schemeClr val="accent2"/>
                            </a:solidFill>
                            <a:latin typeface="Cambria Math" panose="02040503050406030204" pitchFamily="18" charset="0"/>
                          </a:rPr>
                        </m:ctrlPr>
                      </m:sSubSupPr>
                      <m:e>
                        <m:d>
                          <m:dPr>
                            <m:begChr m:val="{"/>
                            <m:endChr m:val="}"/>
                            <m:ctrlPr>
                              <a:rPr lang="en-US" i="1" smtClean="0">
                                <a:solidFill>
                                  <a:schemeClr val="accent2"/>
                                </a:solidFill>
                                <a:latin typeface="Cambria Math" panose="02040503050406030204" pitchFamily="18" charset="0"/>
                              </a:rPr>
                            </m:ctrlPr>
                          </m:dPr>
                          <m:e>
                            <m:sSub>
                              <m:sSubPr>
                                <m:ctrlPr>
                                  <a:rPr lang="en-US" i="1">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𝐴</m:t>
                                </m:r>
                              </m:e>
                              <m:sub>
                                <m:d>
                                  <m:dPr>
                                    <m:begChr m:val="["/>
                                    <m:endChr m:val="]"/>
                                    <m:ctrlPr>
                                      <a:rPr lang="en-US" i="1">
                                        <a:solidFill>
                                          <a:schemeClr val="accent2"/>
                                        </a:solidFill>
                                        <a:latin typeface="Cambria Math" panose="02040503050406030204" pitchFamily="18" charset="0"/>
                                      </a:rPr>
                                    </m:ctrlPr>
                                  </m:dPr>
                                  <m:e>
                                    <m:r>
                                      <a:rPr lang="en-US" i="1">
                                        <a:solidFill>
                                          <a:schemeClr val="accent2"/>
                                        </a:solidFill>
                                        <a:latin typeface="Cambria Math" panose="02040503050406030204" pitchFamily="18" charset="0"/>
                                      </a:rPr>
                                      <m:t>𝑘</m:t>
                                    </m:r>
                                  </m:e>
                                </m:d>
                              </m:sub>
                            </m:sSub>
                          </m:e>
                        </m:d>
                      </m:e>
                      <m:sub>
                        <m:r>
                          <a:rPr lang="en-US" b="0" i="1" smtClean="0">
                            <a:solidFill>
                              <a:schemeClr val="accent2"/>
                            </a:solidFill>
                            <a:latin typeface="Cambria Math" panose="02040503050406030204" pitchFamily="18" charset="0"/>
                          </a:rPr>
                          <m:t>𝑘</m:t>
                        </m:r>
                        <m:r>
                          <a:rPr lang="en-US" b="0" i="1" smtClean="0">
                            <a:solidFill>
                              <a:schemeClr val="accent2"/>
                            </a:solidFill>
                            <a:latin typeface="Cambria Math" panose="02040503050406030204" pitchFamily="18" charset="0"/>
                          </a:rPr>
                          <m:t>=1</m:t>
                        </m:r>
                      </m:sub>
                      <m:sup>
                        <m:r>
                          <a:rPr lang="en-US" b="0" i="1" smtClean="0">
                            <a:solidFill>
                              <a:schemeClr val="accent2"/>
                            </a:solidFill>
                            <a:latin typeface="Cambria Math" panose="02040503050406030204" pitchFamily="18" charset="0"/>
                          </a:rPr>
                          <m:t>𝐾</m:t>
                        </m:r>
                      </m:sup>
                    </m:sSubSup>
                  </m:oMath>
                </a14:m>
                <a:r>
                  <a:rPr lang="en-US" dirty="0"/>
                  <a:t>, </a:t>
                </a:r>
                <a:br>
                  <a:rPr lang="en-US" dirty="0"/>
                </a:br>
                <a:r>
                  <a:rPr lang="en-US" dirty="0"/>
                  <a:t>doubly-stochastic mixing matrix </a:t>
                </a:r>
                <a14:m>
                  <m:oMath xmlns:m="http://schemas.openxmlformats.org/officeDocument/2006/math">
                    <m:r>
                      <a:rPr lang="en-US" i="1" smtClean="0">
                        <a:solidFill>
                          <a:schemeClr val="accent2"/>
                        </a:solidFill>
                        <a:latin typeface="Cambria Math" panose="02040503050406030204" pitchFamily="18" charset="0"/>
                        <a:ea typeface="Cambria Math" panose="02040503050406030204" pitchFamily="18" charset="0"/>
                      </a:rPr>
                      <m:t>𝒲</m:t>
                    </m:r>
                  </m:oMath>
                </a14:m>
                <a:r>
                  <a:rPr lang="en-US" dirty="0"/>
                  <a:t>, and max iterations </a:t>
                </a:r>
                <a14:m>
                  <m:oMath xmlns:m="http://schemas.openxmlformats.org/officeDocument/2006/math">
                    <m:r>
                      <a:rPr lang="en-US" b="0" i="1" smtClean="0">
                        <a:solidFill>
                          <a:schemeClr val="accent2"/>
                        </a:solidFill>
                        <a:latin typeface="Cambria Math" panose="02040503050406030204" pitchFamily="18" charset="0"/>
                      </a:rPr>
                      <m:t>𝑁</m:t>
                    </m:r>
                    <m:r>
                      <a:rPr lang="en-US" b="0" i="1" smtClean="0">
                        <a:solidFill>
                          <a:schemeClr val="accent2"/>
                        </a:solidFill>
                        <a:latin typeface="Cambria Math" panose="02040503050406030204" pitchFamily="18" charset="0"/>
                      </a:rPr>
                      <m:t>&gt;0</m:t>
                    </m:r>
                    <m:r>
                      <a:rPr lang="en-US" b="0" i="0" smtClean="0">
                        <a:latin typeface="Cambria Math" panose="02040503050406030204" pitchFamily="18" charset="0"/>
                      </a:rPr>
                      <m:t>.</m:t>
                    </m:r>
                  </m:oMath>
                </a14:m>
                <a:endParaRPr lang="en-US" b="0" dirty="0"/>
              </a:p>
              <a:p>
                <a:pPr marL="0" indent="0">
                  <a:buNone/>
                </a:pPr>
                <a:r>
                  <a:rPr lang="en-US" b="1" dirty="0">
                    <a:cs typeface="Cascadia Mono" panose="020B0609020000020004" pitchFamily="49" charset="0"/>
                  </a:rPr>
                  <a:t>For</a:t>
                </a:r>
                <a:r>
                  <a:rPr lang="en-US" dirty="0"/>
                  <a:t> </a:t>
                </a:r>
                <a14:m>
                  <m:oMath xmlns:m="http://schemas.openxmlformats.org/officeDocument/2006/math">
                    <m:r>
                      <a:rPr lang="en-US" b="0" i="1" smtClean="0">
                        <a:solidFill>
                          <a:schemeClr val="accent2"/>
                        </a:solidFill>
                        <a:latin typeface="Cambria Math" panose="02040503050406030204" pitchFamily="18" charset="0"/>
                      </a:rPr>
                      <m:t>𝑖</m:t>
                    </m:r>
                    <m:r>
                      <a:rPr lang="en-US" b="0" i="1" smtClean="0">
                        <a:solidFill>
                          <a:schemeClr val="accent2"/>
                        </a:solidFill>
                        <a:latin typeface="Cambria Math" panose="02040503050406030204" pitchFamily="18" charset="0"/>
                      </a:rPr>
                      <m:t>=0…</m:t>
                    </m:r>
                    <m:r>
                      <a:rPr lang="en-US" b="0" i="1" smtClean="0">
                        <a:solidFill>
                          <a:schemeClr val="accent2"/>
                        </a:solidFill>
                        <a:latin typeface="Cambria Math" panose="02040503050406030204" pitchFamily="18" charset="0"/>
                      </a:rPr>
                      <m:t>𝑁</m:t>
                    </m:r>
                    <m:r>
                      <a:rPr lang="en-US" b="0" i="1" smtClean="0">
                        <a:latin typeface="Cambria Math" panose="02040503050406030204" pitchFamily="18" charset="0"/>
                      </a:rPr>
                      <m:t>: </m:t>
                    </m:r>
                  </m:oMath>
                </a14:m>
                <a:br>
                  <a:rPr lang="en-US" b="0" dirty="0"/>
                </a:br>
                <a:r>
                  <a:rPr lang="en-US" b="0" dirty="0"/>
                  <a:t>        </a:t>
                </a:r>
                <a:r>
                  <a:rPr lang="en-US" b="1" dirty="0"/>
                  <a:t>For each </a:t>
                </a:r>
                <a:r>
                  <a:rPr lang="en-US" dirty="0"/>
                  <a:t>node </a:t>
                </a:r>
                <a14:m>
                  <m:oMath xmlns:m="http://schemas.openxmlformats.org/officeDocument/2006/math">
                    <m:r>
                      <a:rPr lang="en-US" b="0" i="1" smtClean="0">
                        <a:solidFill>
                          <a:schemeClr val="accent2"/>
                        </a:solidFill>
                        <a:latin typeface="Cambria Math" panose="02040503050406030204" pitchFamily="18" charset="0"/>
                      </a:rPr>
                      <m:t>𝑘</m:t>
                    </m:r>
                    <m:r>
                      <a:rPr lang="en-US" b="0" i="1" smtClean="0">
                        <a:solidFill>
                          <a:schemeClr val="accent2"/>
                        </a:solidFill>
                        <a:latin typeface="Cambria Math" panose="02040503050406030204" pitchFamily="18" charset="0"/>
                      </a:rPr>
                      <m:t>=1…</m:t>
                    </m:r>
                    <m:r>
                      <a:rPr lang="en-US" b="0" i="1" smtClean="0">
                        <a:solidFill>
                          <a:schemeClr val="accent2"/>
                        </a:solidFill>
                        <a:latin typeface="Cambria Math" panose="02040503050406030204" pitchFamily="18" charset="0"/>
                      </a:rPr>
                      <m:t>𝐾</m:t>
                    </m:r>
                  </m:oMath>
                </a14:m>
                <a:r>
                  <a:rPr lang="en-US" dirty="0">
                    <a:solidFill>
                      <a:schemeClr val="accent2"/>
                    </a:solidFill>
                  </a:rPr>
                  <a:t> </a:t>
                </a:r>
                <a:r>
                  <a:rPr lang="en-US" b="1" dirty="0"/>
                  <a:t>in parallel</a:t>
                </a:r>
                <a:r>
                  <a:rPr lang="en-US" dirty="0"/>
                  <a:t>:</a:t>
                </a:r>
                <a:br>
                  <a:rPr lang="en-US" dirty="0"/>
                </a:br>
                <a:r>
                  <a:rPr lang="en-US" dirty="0"/>
                  <a:t>                </a:t>
                </a:r>
                <a:r>
                  <a:rPr lang="en-US" b="1" dirty="0"/>
                  <a:t>Share</a:t>
                </a:r>
                <a:r>
                  <a:rPr lang="en-US" dirty="0"/>
                  <a:t> local estimates </a:t>
                </a:r>
                <a14:m>
                  <m:oMath xmlns:m="http://schemas.openxmlformats.org/officeDocument/2006/math">
                    <m:sSubSup>
                      <m:sSubSupPr>
                        <m:ctrlPr>
                          <a:rPr lang="en-US" b="0" i="1" smtClean="0">
                            <a:solidFill>
                              <a:schemeClr val="accent2"/>
                            </a:solidFill>
                            <a:latin typeface="Cambria Math" panose="02040503050406030204" pitchFamily="18" charset="0"/>
                          </a:rPr>
                        </m:ctrlPr>
                      </m:sSubSupPr>
                      <m:e>
                        <m:r>
                          <a:rPr lang="en-US" b="0" i="1" smtClean="0">
                            <a:solidFill>
                              <a:schemeClr val="accent2"/>
                            </a:solidFill>
                            <a:latin typeface="Cambria Math" panose="02040503050406030204" pitchFamily="18" charset="0"/>
                          </a:rPr>
                          <m:t>𝑣</m:t>
                        </m:r>
                      </m:e>
                      <m:sub>
                        <m:r>
                          <a:rPr lang="en-US" b="0" i="1" smtClean="0">
                            <a:solidFill>
                              <a:schemeClr val="accent2"/>
                            </a:solidFill>
                            <a:latin typeface="Cambria Math" panose="02040503050406030204" pitchFamily="18" charset="0"/>
                          </a:rPr>
                          <m:t>𝑘</m:t>
                        </m:r>
                      </m:sub>
                      <m:sup>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𝑖</m:t>
                            </m:r>
                            <m:r>
                              <a:rPr lang="en-US" b="0" i="1" smtClean="0">
                                <a:solidFill>
                                  <a:schemeClr val="accent2"/>
                                </a:solidFill>
                                <a:latin typeface="Cambria Math" panose="02040503050406030204" pitchFamily="18" charset="0"/>
                              </a:rPr>
                              <m:t>+</m:t>
                            </m:r>
                            <m:f>
                              <m:fPr>
                                <m:type m:val="skw"/>
                                <m:ctrlPr>
                                  <a:rPr lang="en-US" b="0" i="1" smtClean="0">
                                    <a:solidFill>
                                      <a:schemeClr val="accent2"/>
                                    </a:solidFill>
                                    <a:latin typeface="Cambria Math" panose="02040503050406030204" pitchFamily="18" charset="0"/>
                                  </a:rPr>
                                </m:ctrlPr>
                              </m:fPr>
                              <m:num>
                                <m:r>
                                  <a:rPr lang="en-US" b="0" i="1" smtClean="0">
                                    <a:solidFill>
                                      <a:schemeClr val="accent2"/>
                                    </a:solidFill>
                                    <a:latin typeface="Cambria Math" panose="02040503050406030204" pitchFamily="18" charset="0"/>
                                  </a:rPr>
                                  <m:t>1</m:t>
                                </m:r>
                              </m:num>
                              <m:den>
                                <m:r>
                                  <a:rPr lang="en-US" b="0" i="1" smtClean="0">
                                    <a:solidFill>
                                      <a:schemeClr val="accent2"/>
                                    </a:solidFill>
                                    <a:latin typeface="Cambria Math" panose="02040503050406030204" pitchFamily="18" charset="0"/>
                                  </a:rPr>
                                  <m:t>2</m:t>
                                </m:r>
                              </m:den>
                            </m:f>
                          </m:e>
                        </m:d>
                      </m:sup>
                    </m:sSubSup>
                    <m:r>
                      <a:rPr lang="en-US" b="0" i="1" smtClean="0">
                        <a:solidFill>
                          <a:schemeClr val="accent2"/>
                        </a:solidFill>
                        <a:latin typeface="Cambria Math" panose="02040503050406030204" pitchFamily="18" charset="0"/>
                      </a:rPr>
                      <m:t>=</m:t>
                    </m:r>
                    <m:nary>
                      <m:naryPr>
                        <m:chr m:val="∑"/>
                        <m:limLoc m:val="subSup"/>
                        <m:ctrlPr>
                          <a:rPr lang="en-US" b="0" i="1" smtClean="0">
                            <a:solidFill>
                              <a:schemeClr val="accent2"/>
                            </a:solidFill>
                            <a:latin typeface="Cambria Math" panose="02040503050406030204" pitchFamily="18" charset="0"/>
                          </a:rPr>
                        </m:ctrlPr>
                      </m:naryPr>
                      <m:sub>
                        <m:r>
                          <a:rPr lang="en-US" b="0" i="1" smtClean="0">
                            <a:solidFill>
                              <a:schemeClr val="accent2"/>
                            </a:solidFill>
                            <a:latin typeface="Cambria Math" panose="02040503050406030204" pitchFamily="18" charset="0"/>
                          </a:rPr>
                          <m:t>ℓ=1</m:t>
                        </m:r>
                      </m:sub>
                      <m:sup>
                        <m:r>
                          <a:rPr lang="en-US" b="0" i="1" smtClean="0">
                            <a:solidFill>
                              <a:schemeClr val="accent2"/>
                            </a:solidFill>
                            <a:latin typeface="Cambria Math" panose="02040503050406030204" pitchFamily="18" charset="0"/>
                          </a:rPr>
                          <m:t>𝐾</m:t>
                        </m:r>
                      </m:sup>
                      <m:e>
                        <m:sSub>
                          <m:sSubPr>
                            <m:ctrlPr>
                              <a:rPr lang="en-US" b="0" i="1" smtClean="0">
                                <a:solidFill>
                                  <a:schemeClr val="accent2"/>
                                </a:solidFill>
                                <a:latin typeface="Cambria Math" panose="02040503050406030204" pitchFamily="18" charset="0"/>
                                <a:ea typeface="Cambria Math" panose="02040503050406030204" pitchFamily="18" charset="0"/>
                              </a:rPr>
                            </m:ctrlPr>
                          </m:sSubPr>
                          <m:e>
                            <m:r>
                              <a:rPr lang="en-US" b="0" i="1" smtClean="0">
                                <a:solidFill>
                                  <a:schemeClr val="accent2"/>
                                </a:solidFill>
                                <a:latin typeface="Cambria Math" panose="02040503050406030204" pitchFamily="18" charset="0"/>
                                <a:ea typeface="Cambria Math" panose="02040503050406030204" pitchFamily="18" charset="0"/>
                              </a:rPr>
                              <m:t>𝒲</m:t>
                            </m:r>
                          </m:e>
                          <m:sub>
                            <m:r>
                              <a:rPr lang="en-US" b="0" i="1" smtClean="0">
                                <a:solidFill>
                                  <a:schemeClr val="accent2"/>
                                </a:solidFill>
                                <a:latin typeface="Cambria Math" panose="02040503050406030204" pitchFamily="18" charset="0"/>
                                <a:ea typeface="Cambria Math" panose="02040503050406030204" pitchFamily="18" charset="0"/>
                              </a:rPr>
                              <m:t>𝑘</m:t>
                            </m:r>
                            <m:r>
                              <a:rPr lang="en-US" b="0" i="1" smtClean="0">
                                <a:solidFill>
                                  <a:schemeClr val="accent2"/>
                                </a:solidFill>
                                <a:latin typeface="Cambria Math" panose="02040503050406030204" pitchFamily="18" charset="0"/>
                                <a:ea typeface="Cambria Math" panose="02040503050406030204" pitchFamily="18" charset="0"/>
                              </a:rPr>
                              <m:t>ℓ</m:t>
                            </m:r>
                          </m:sub>
                        </m:sSub>
                      </m:e>
                    </m:nary>
                    <m:sSubSup>
                      <m:sSubSupPr>
                        <m:ctrlPr>
                          <a:rPr lang="en-US" b="0" i="1" smtClean="0">
                            <a:solidFill>
                              <a:schemeClr val="accent2"/>
                            </a:solidFill>
                            <a:latin typeface="Cambria Math" panose="02040503050406030204" pitchFamily="18" charset="0"/>
                          </a:rPr>
                        </m:ctrlPr>
                      </m:sSubSupPr>
                      <m:e>
                        <m:r>
                          <a:rPr lang="en-US" b="0" i="1" smtClean="0">
                            <a:solidFill>
                              <a:schemeClr val="accent2"/>
                            </a:solidFill>
                            <a:latin typeface="Cambria Math" panose="02040503050406030204" pitchFamily="18" charset="0"/>
                          </a:rPr>
                          <m:t>𝑣</m:t>
                        </m:r>
                      </m:e>
                      <m:sub>
                        <m:r>
                          <a:rPr lang="en-US" b="0" i="1" smtClean="0">
                            <a:solidFill>
                              <a:schemeClr val="accent2"/>
                            </a:solidFill>
                            <a:latin typeface="Cambria Math" panose="02040503050406030204" pitchFamily="18" charset="0"/>
                          </a:rPr>
                          <m:t>ℓ</m:t>
                        </m:r>
                      </m:sub>
                      <m:sup>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𝑖</m:t>
                            </m:r>
                          </m:e>
                        </m:d>
                      </m:sup>
                    </m:sSubSup>
                  </m:oMath>
                </a14:m>
                <a:r>
                  <a:rPr lang="en-US" b="0" dirty="0"/>
                  <a:t>	</a:t>
                </a:r>
                <a:br>
                  <a:rPr lang="en-US" b="0" dirty="0"/>
                </a:br>
                <a:r>
                  <a:rPr lang="en-US" b="0" dirty="0"/>
                  <a:t>                </a:t>
                </a:r>
                <a:r>
                  <a:rPr lang="en-US" b="1" dirty="0"/>
                  <a:t>Compute </a:t>
                </a:r>
                <a14:m>
                  <m:oMath xmlns:m="http://schemas.openxmlformats.org/officeDocument/2006/math">
                    <m:sSubSup>
                      <m:sSubSupPr>
                        <m:ctrlPr>
                          <a:rPr lang="en-US" b="0" i="1" smtClean="0">
                            <a:solidFill>
                              <a:schemeClr val="accent2"/>
                            </a:solidFill>
                            <a:latin typeface="Cambria Math" panose="02040503050406030204" pitchFamily="18" charset="0"/>
                          </a:rPr>
                        </m:ctrlPr>
                      </m:sSubSupPr>
                      <m:e>
                        <m:r>
                          <m:rPr>
                            <m:sty m:val="p"/>
                          </m:rPr>
                          <a:rPr lang="en-US" b="0" i="0" smtClean="0">
                            <a:solidFill>
                              <a:schemeClr val="accent2"/>
                            </a:solidFill>
                            <a:latin typeface="Cambria Math" panose="02040503050406030204" pitchFamily="18" charset="0"/>
                          </a:rPr>
                          <m:t>Δ</m:t>
                        </m:r>
                        <m:r>
                          <a:rPr lang="en-US" b="0" i="1" smtClean="0">
                            <a:solidFill>
                              <a:schemeClr val="accent2"/>
                            </a:solidFill>
                            <a:latin typeface="Cambria Math" panose="02040503050406030204" pitchFamily="18" charset="0"/>
                          </a:rPr>
                          <m:t>𝑥</m:t>
                        </m:r>
                      </m:e>
                      <m:sub>
                        <m:d>
                          <m:dPr>
                            <m:begChr m:val="["/>
                            <m:endChr m:val="]"/>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𝑘</m:t>
                            </m:r>
                          </m:e>
                        </m:d>
                      </m:sub>
                      <m:sup>
                        <m:r>
                          <a:rPr lang="en-US" b="0" i="1" smtClean="0">
                            <a:solidFill>
                              <a:schemeClr val="accent2"/>
                            </a:solidFill>
                            <a:latin typeface="Cambria Math" panose="02040503050406030204" pitchFamily="18" charset="0"/>
                          </a:rPr>
                          <m:t> </m:t>
                        </m:r>
                      </m:sup>
                    </m:sSubSup>
                    <m:r>
                      <a:rPr lang="en-US" i="1">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 </m:t>
                    </m:r>
                  </m:oMath>
                </a14:m>
                <a:r>
                  <a:rPr lang="en-US" dirty="0"/>
                  <a:t>local subproblem </a:t>
                </a:r>
                <a14:m>
                  <m:oMath xmlns:m="http://schemas.openxmlformats.org/officeDocument/2006/math">
                    <m:sSub>
                      <m:sSubPr>
                        <m:ctrlPr>
                          <a:rPr lang="en-US" i="1" smtClean="0">
                            <a:solidFill>
                              <a:schemeClr val="accent2"/>
                            </a:solidFill>
                            <a:latin typeface="Cambria Math" panose="02040503050406030204" pitchFamily="18" charset="0"/>
                            <a:ea typeface="Cambria Math" panose="02040503050406030204" pitchFamily="18" charset="0"/>
                          </a:rPr>
                        </m:ctrlPr>
                      </m:sSubPr>
                      <m:e>
                        <m:r>
                          <m:rPr>
                            <m:sty m:val="p"/>
                          </m:rPr>
                          <a:rPr lang="en-US">
                            <a:solidFill>
                              <a:schemeClr val="accent2"/>
                            </a:solidFill>
                            <a:latin typeface="Cambria Math" panose="02040503050406030204" pitchFamily="18" charset="0"/>
                            <a:ea typeface="Cambria Math" panose="02040503050406030204" pitchFamily="18" charset="0"/>
                          </a:rPr>
                          <m:t>Γ</m:t>
                        </m:r>
                      </m:e>
                      <m:sub>
                        <m:r>
                          <a:rPr lang="en-US" i="1">
                            <a:solidFill>
                              <a:schemeClr val="accent2"/>
                            </a:solidFill>
                            <a:latin typeface="Cambria Math" panose="02040503050406030204" pitchFamily="18" charset="0"/>
                            <a:ea typeface="Cambria Math" panose="02040503050406030204" pitchFamily="18" charset="0"/>
                          </a:rPr>
                          <m:t>𝑘</m:t>
                        </m:r>
                      </m:sub>
                    </m:sSub>
                    <m:d>
                      <m:dPr>
                        <m:ctrlPr>
                          <a:rPr lang="en-US" i="1">
                            <a:solidFill>
                              <a:schemeClr val="accent2"/>
                            </a:solidFill>
                            <a:latin typeface="Cambria Math" panose="02040503050406030204" pitchFamily="18" charset="0"/>
                            <a:ea typeface="Cambria Math" panose="02040503050406030204" pitchFamily="18" charset="0"/>
                          </a:rPr>
                        </m:ctrlPr>
                      </m:dPr>
                      <m:e>
                        <m:r>
                          <m:rPr>
                            <m:sty m:val="p"/>
                          </m:rPr>
                          <a:rPr lang="en-US">
                            <a:solidFill>
                              <a:schemeClr val="accent2"/>
                            </a:solidFill>
                            <a:latin typeface="Cambria Math" panose="02040503050406030204" pitchFamily="18" charset="0"/>
                            <a:ea typeface="Cambria Math" panose="02040503050406030204" pitchFamily="18" charset="0"/>
                          </a:rPr>
                          <m:t>Δ</m:t>
                        </m:r>
                        <m:sSub>
                          <m:sSubPr>
                            <m:ctrlPr>
                              <a:rPr lang="en-US" i="1">
                                <a:solidFill>
                                  <a:schemeClr val="accent2"/>
                                </a:solidFill>
                                <a:latin typeface="Cambria Math" panose="02040503050406030204" pitchFamily="18" charset="0"/>
                                <a:ea typeface="Cambria Math" panose="02040503050406030204" pitchFamily="18" charset="0"/>
                              </a:rPr>
                            </m:ctrlPr>
                          </m:sSubPr>
                          <m:e>
                            <m:r>
                              <a:rPr lang="en-US" i="1">
                                <a:solidFill>
                                  <a:schemeClr val="accent2"/>
                                </a:solidFill>
                                <a:latin typeface="Cambria Math" panose="02040503050406030204" pitchFamily="18" charset="0"/>
                                <a:ea typeface="Cambria Math" panose="02040503050406030204" pitchFamily="18" charset="0"/>
                              </a:rPr>
                              <m:t>𝑥</m:t>
                            </m:r>
                          </m:e>
                          <m:sub>
                            <m:d>
                              <m:dPr>
                                <m:begChr m:val="["/>
                                <m:endChr m:val="]"/>
                                <m:ctrlPr>
                                  <a:rPr lang="en-US" i="1">
                                    <a:solidFill>
                                      <a:schemeClr val="accent2"/>
                                    </a:solidFill>
                                    <a:latin typeface="Cambria Math" panose="02040503050406030204" pitchFamily="18" charset="0"/>
                                    <a:ea typeface="Cambria Math" panose="02040503050406030204" pitchFamily="18" charset="0"/>
                                  </a:rPr>
                                </m:ctrlPr>
                              </m:dPr>
                              <m:e>
                                <m:r>
                                  <a:rPr lang="en-US" i="1">
                                    <a:solidFill>
                                      <a:schemeClr val="accent2"/>
                                    </a:solidFill>
                                    <a:latin typeface="Cambria Math" panose="02040503050406030204" pitchFamily="18" charset="0"/>
                                    <a:ea typeface="Cambria Math" panose="02040503050406030204" pitchFamily="18" charset="0"/>
                                  </a:rPr>
                                  <m:t>𝑘</m:t>
                                </m:r>
                              </m:e>
                            </m:d>
                          </m:sub>
                        </m:sSub>
                        <m:r>
                          <a:rPr lang="en-US" i="1">
                            <a:solidFill>
                              <a:schemeClr val="accent2"/>
                            </a:solidFill>
                            <a:latin typeface="Cambria Math" panose="02040503050406030204" pitchFamily="18" charset="0"/>
                            <a:ea typeface="Cambria Math" panose="02040503050406030204" pitchFamily="18" charset="0"/>
                          </a:rPr>
                          <m:t>;</m:t>
                        </m:r>
                        <m:sSubSup>
                          <m:sSubSupPr>
                            <m:ctrlPr>
                              <a:rPr lang="en-US" b="0" i="1" smtClean="0">
                                <a:solidFill>
                                  <a:schemeClr val="accent2"/>
                                </a:solidFill>
                                <a:latin typeface="Cambria Math" panose="02040503050406030204" pitchFamily="18" charset="0"/>
                                <a:ea typeface="Cambria Math" panose="02040503050406030204" pitchFamily="18" charset="0"/>
                              </a:rPr>
                            </m:ctrlPr>
                          </m:sSubSupPr>
                          <m:e>
                            <m:r>
                              <a:rPr lang="en-US" i="1">
                                <a:solidFill>
                                  <a:schemeClr val="accent2"/>
                                </a:solidFill>
                                <a:latin typeface="Cambria Math" panose="02040503050406030204" pitchFamily="18" charset="0"/>
                                <a:ea typeface="Cambria Math" panose="02040503050406030204" pitchFamily="18" charset="0"/>
                              </a:rPr>
                              <m:t>𝑥</m:t>
                            </m:r>
                          </m:e>
                          <m:sub>
                            <m:d>
                              <m:dPr>
                                <m:begChr m:val="["/>
                                <m:endChr m:val="]"/>
                                <m:ctrlPr>
                                  <a:rPr lang="en-US" i="1">
                                    <a:solidFill>
                                      <a:schemeClr val="accent2"/>
                                    </a:solidFill>
                                    <a:latin typeface="Cambria Math" panose="02040503050406030204" pitchFamily="18" charset="0"/>
                                    <a:ea typeface="Cambria Math" panose="02040503050406030204" pitchFamily="18" charset="0"/>
                                  </a:rPr>
                                </m:ctrlPr>
                              </m:dPr>
                              <m:e>
                                <m:r>
                                  <a:rPr lang="en-US" i="1">
                                    <a:solidFill>
                                      <a:schemeClr val="accent2"/>
                                    </a:solidFill>
                                    <a:latin typeface="Cambria Math" panose="02040503050406030204" pitchFamily="18" charset="0"/>
                                    <a:ea typeface="Cambria Math" panose="02040503050406030204" pitchFamily="18" charset="0"/>
                                  </a:rPr>
                                  <m:t>𝑘</m:t>
                                </m:r>
                              </m:e>
                            </m:d>
                          </m:sub>
                          <m:sup>
                            <m:d>
                              <m:dPr>
                                <m:ctrlPr>
                                  <a:rPr lang="en-US" b="0" i="1" smtClean="0">
                                    <a:solidFill>
                                      <a:schemeClr val="accent2"/>
                                    </a:solidFill>
                                    <a:latin typeface="Cambria Math" panose="02040503050406030204" pitchFamily="18" charset="0"/>
                                    <a:ea typeface="Cambria Math" panose="02040503050406030204" pitchFamily="18" charset="0"/>
                                  </a:rPr>
                                </m:ctrlPr>
                              </m:dPr>
                              <m:e>
                                <m:r>
                                  <a:rPr lang="en-US" b="0" i="1" smtClean="0">
                                    <a:solidFill>
                                      <a:schemeClr val="accent2"/>
                                    </a:solidFill>
                                    <a:latin typeface="Cambria Math" panose="02040503050406030204" pitchFamily="18" charset="0"/>
                                    <a:ea typeface="Cambria Math" panose="02040503050406030204" pitchFamily="18" charset="0"/>
                                  </a:rPr>
                                  <m:t>𝑖</m:t>
                                </m:r>
                              </m:e>
                            </m:d>
                          </m:sup>
                        </m:sSubSup>
                        <m:r>
                          <a:rPr lang="en-US" i="1">
                            <a:solidFill>
                              <a:schemeClr val="accent2"/>
                            </a:solidFill>
                            <a:latin typeface="Cambria Math" panose="02040503050406030204" pitchFamily="18" charset="0"/>
                            <a:ea typeface="Cambria Math" panose="02040503050406030204" pitchFamily="18" charset="0"/>
                          </a:rPr>
                          <m:t>,</m:t>
                        </m:r>
                        <m:sSubSup>
                          <m:sSubSupPr>
                            <m:ctrlPr>
                              <a:rPr lang="en-US" b="0" i="1" smtClean="0">
                                <a:solidFill>
                                  <a:schemeClr val="accent2"/>
                                </a:solidFill>
                                <a:latin typeface="Cambria Math" panose="02040503050406030204" pitchFamily="18" charset="0"/>
                                <a:ea typeface="Cambria Math" panose="02040503050406030204" pitchFamily="18" charset="0"/>
                              </a:rPr>
                            </m:ctrlPr>
                          </m:sSubSupPr>
                          <m:e>
                            <m:r>
                              <a:rPr lang="en-US" i="1">
                                <a:solidFill>
                                  <a:schemeClr val="accent2"/>
                                </a:solidFill>
                                <a:latin typeface="Cambria Math" panose="02040503050406030204" pitchFamily="18" charset="0"/>
                                <a:ea typeface="Cambria Math" panose="02040503050406030204" pitchFamily="18" charset="0"/>
                              </a:rPr>
                              <m:t>𝑣</m:t>
                            </m:r>
                          </m:e>
                          <m:sub>
                            <m:r>
                              <a:rPr lang="en-US" i="1">
                                <a:solidFill>
                                  <a:schemeClr val="accent2"/>
                                </a:solidFill>
                                <a:latin typeface="Cambria Math" panose="02040503050406030204" pitchFamily="18" charset="0"/>
                                <a:ea typeface="Cambria Math" panose="02040503050406030204" pitchFamily="18" charset="0"/>
                              </a:rPr>
                              <m:t>𝑘</m:t>
                            </m:r>
                          </m:sub>
                          <m:sup>
                            <m:d>
                              <m:dPr>
                                <m:ctrlPr>
                                  <a:rPr lang="en-US" b="0" i="1" smtClean="0">
                                    <a:solidFill>
                                      <a:schemeClr val="accent2"/>
                                    </a:solidFill>
                                    <a:latin typeface="Cambria Math" panose="02040503050406030204" pitchFamily="18" charset="0"/>
                                    <a:ea typeface="Cambria Math" panose="02040503050406030204" pitchFamily="18" charset="0"/>
                                  </a:rPr>
                                </m:ctrlPr>
                              </m:dPr>
                              <m:e>
                                <m:r>
                                  <a:rPr lang="en-US" b="0" i="1" smtClean="0">
                                    <a:solidFill>
                                      <a:schemeClr val="accent2"/>
                                    </a:solidFill>
                                    <a:latin typeface="Cambria Math" panose="02040503050406030204" pitchFamily="18" charset="0"/>
                                    <a:ea typeface="Cambria Math" panose="02040503050406030204" pitchFamily="18" charset="0"/>
                                  </a:rPr>
                                  <m:t>𝑖</m:t>
                                </m:r>
                                <m:r>
                                  <a:rPr lang="en-US" b="0" i="1" smtClean="0">
                                    <a:solidFill>
                                      <a:schemeClr val="accent2"/>
                                    </a:solidFill>
                                    <a:latin typeface="Cambria Math" panose="02040503050406030204" pitchFamily="18" charset="0"/>
                                    <a:ea typeface="Cambria Math" panose="02040503050406030204" pitchFamily="18" charset="0"/>
                                  </a:rPr>
                                  <m:t>+</m:t>
                                </m:r>
                                <m:f>
                                  <m:fPr>
                                    <m:type m:val="skw"/>
                                    <m:ctrlPr>
                                      <a:rPr lang="en-US" b="0" i="1" smtClean="0">
                                        <a:solidFill>
                                          <a:schemeClr val="accent2"/>
                                        </a:solidFill>
                                        <a:latin typeface="Cambria Math" panose="02040503050406030204" pitchFamily="18" charset="0"/>
                                        <a:ea typeface="Cambria Math" panose="02040503050406030204" pitchFamily="18" charset="0"/>
                                      </a:rPr>
                                    </m:ctrlPr>
                                  </m:fPr>
                                  <m:num>
                                    <m:r>
                                      <a:rPr lang="en-US" b="0" i="1" smtClean="0">
                                        <a:solidFill>
                                          <a:schemeClr val="accent2"/>
                                        </a:solidFill>
                                        <a:latin typeface="Cambria Math" panose="02040503050406030204" pitchFamily="18" charset="0"/>
                                        <a:ea typeface="Cambria Math" panose="02040503050406030204" pitchFamily="18" charset="0"/>
                                      </a:rPr>
                                      <m:t>1</m:t>
                                    </m:r>
                                  </m:num>
                                  <m:den>
                                    <m:r>
                                      <a:rPr lang="en-US" b="0" i="1" smtClean="0">
                                        <a:solidFill>
                                          <a:schemeClr val="accent2"/>
                                        </a:solidFill>
                                        <a:latin typeface="Cambria Math" panose="02040503050406030204" pitchFamily="18" charset="0"/>
                                        <a:ea typeface="Cambria Math" panose="02040503050406030204" pitchFamily="18" charset="0"/>
                                      </a:rPr>
                                      <m:t>2</m:t>
                                    </m:r>
                                  </m:den>
                                </m:f>
                              </m:e>
                            </m:d>
                          </m:sup>
                        </m:sSubSup>
                      </m:e>
                    </m:d>
                  </m:oMath>
                </a14:m>
                <a:br>
                  <a:rPr lang="en-US" b="0" dirty="0">
                    <a:ea typeface="Cambria Math" panose="02040503050406030204" pitchFamily="18" charset="0"/>
                  </a:rPr>
                </a:br>
                <a:r>
                  <a:rPr lang="en-US" b="0" dirty="0">
                    <a:ea typeface="Cambria Math" panose="02040503050406030204" pitchFamily="18" charset="0"/>
                  </a:rPr>
                  <a:t>                </a:t>
                </a:r>
                <a:r>
                  <a:rPr lang="en-US" b="1" dirty="0"/>
                  <a:t>Update </a:t>
                </a:r>
                <a14:m>
                  <m:oMath xmlns:m="http://schemas.openxmlformats.org/officeDocument/2006/math">
                    <m:sSubSup>
                      <m:sSubSupPr>
                        <m:ctrlPr>
                          <a:rPr lang="en-US" i="1" smtClean="0">
                            <a:solidFill>
                              <a:schemeClr val="accent2"/>
                            </a:solidFill>
                            <a:latin typeface="Cambria Math" panose="02040503050406030204" pitchFamily="18" charset="0"/>
                            <a:ea typeface="Cambria Math" panose="02040503050406030204" pitchFamily="18" charset="0"/>
                          </a:rPr>
                        </m:ctrlPr>
                      </m:sSubSupPr>
                      <m:e>
                        <m:r>
                          <a:rPr lang="en-US" i="1">
                            <a:solidFill>
                              <a:schemeClr val="accent2"/>
                            </a:solidFill>
                            <a:latin typeface="Cambria Math" panose="02040503050406030204" pitchFamily="18" charset="0"/>
                            <a:ea typeface="Cambria Math" panose="02040503050406030204" pitchFamily="18" charset="0"/>
                          </a:rPr>
                          <m:t>𝑥</m:t>
                        </m:r>
                      </m:e>
                      <m:sub>
                        <m:d>
                          <m:dPr>
                            <m:begChr m:val="["/>
                            <m:endChr m:val="]"/>
                            <m:ctrlPr>
                              <a:rPr lang="en-US" i="1">
                                <a:solidFill>
                                  <a:schemeClr val="accent2"/>
                                </a:solidFill>
                                <a:latin typeface="Cambria Math" panose="02040503050406030204" pitchFamily="18" charset="0"/>
                                <a:ea typeface="Cambria Math" panose="02040503050406030204" pitchFamily="18" charset="0"/>
                              </a:rPr>
                            </m:ctrlPr>
                          </m:dPr>
                          <m:e>
                            <m:r>
                              <a:rPr lang="en-US" i="1">
                                <a:solidFill>
                                  <a:schemeClr val="accent2"/>
                                </a:solidFill>
                                <a:latin typeface="Cambria Math" panose="02040503050406030204" pitchFamily="18" charset="0"/>
                                <a:ea typeface="Cambria Math" panose="02040503050406030204" pitchFamily="18" charset="0"/>
                              </a:rPr>
                              <m:t>𝑘</m:t>
                            </m:r>
                          </m:e>
                        </m:d>
                      </m:sub>
                      <m:sup>
                        <m:d>
                          <m:dPr>
                            <m:ctrlPr>
                              <a:rPr lang="en-US" i="1">
                                <a:solidFill>
                                  <a:schemeClr val="accent2"/>
                                </a:solidFill>
                                <a:latin typeface="Cambria Math" panose="02040503050406030204" pitchFamily="18" charset="0"/>
                                <a:ea typeface="Cambria Math" panose="02040503050406030204" pitchFamily="18" charset="0"/>
                              </a:rPr>
                            </m:ctrlPr>
                          </m:dPr>
                          <m:e>
                            <m:r>
                              <a:rPr lang="en-US" i="1">
                                <a:solidFill>
                                  <a:schemeClr val="accent2"/>
                                </a:solidFill>
                                <a:latin typeface="Cambria Math" panose="02040503050406030204" pitchFamily="18" charset="0"/>
                                <a:ea typeface="Cambria Math" panose="02040503050406030204" pitchFamily="18" charset="0"/>
                              </a:rPr>
                              <m:t>𝑖</m:t>
                            </m:r>
                            <m:r>
                              <a:rPr lang="en-US" b="0" i="1" smtClean="0">
                                <a:solidFill>
                                  <a:schemeClr val="accent2"/>
                                </a:solidFill>
                                <a:latin typeface="Cambria Math" panose="02040503050406030204" pitchFamily="18" charset="0"/>
                                <a:ea typeface="Cambria Math" panose="02040503050406030204" pitchFamily="18" charset="0"/>
                              </a:rPr>
                              <m:t>+1</m:t>
                            </m:r>
                          </m:e>
                        </m:d>
                      </m:sup>
                    </m:sSubSup>
                    <m:r>
                      <a:rPr lang="en-US" b="0" i="1" smtClean="0">
                        <a:solidFill>
                          <a:schemeClr val="accent2"/>
                        </a:solidFill>
                        <a:latin typeface="Cambria Math" panose="02040503050406030204" pitchFamily="18" charset="0"/>
                        <a:ea typeface="Cambria Math" panose="02040503050406030204" pitchFamily="18" charset="0"/>
                      </a:rPr>
                      <m:t>=</m:t>
                    </m:r>
                    <m:sSubSup>
                      <m:sSubSupPr>
                        <m:ctrlPr>
                          <a:rPr lang="en-US" b="0" i="1" smtClean="0">
                            <a:solidFill>
                              <a:schemeClr val="accent2"/>
                            </a:solidFill>
                            <a:latin typeface="Cambria Math" panose="02040503050406030204" pitchFamily="18" charset="0"/>
                            <a:ea typeface="Cambria Math" panose="02040503050406030204" pitchFamily="18" charset="0"/>
                          </a:rPr>
                        </m:ctrlPr>
                      </m:sSubSupPr>
                      <m:e>
                        <m:r>
                          <a:rPr lang="en-US" b="0" i="1" smtClean="0">
                            <a:solidFill>
                              <a:schemeClr val="accent2"/>
                            </a:solidFill>
                            <a:latin typeface="Cambria Math" panose="02040503050406030204" pitchFamily="18" charset="0"/>
                            <a:ea typeface="Cambria Math" panose="02040503050406030204" pitchFamily="18" charset="0"/>
                          </a:rPr>
                          <m:t>𝑥</m:t>
                        </m:r>
                      </m:e>
                      <m:sub>
                        <m:d>
                          <m:dPr>
                            <m:begChr m:val="["/>
                            <m:endChr m:val="]"/>
                            <m:ctrlPr>
                              <a:rPr lang="en-US" b="0" i="1" smtClean="0">
                                <a:solidFill>
                                  <a:schemeClr val="accent2"/>
                                </a:solidFill>
                                <a:latin typeface="Cambria Math" panose="02040503050406030204" pitchFamily="18" charset="0"/>
                                <a:ea typeface="Cambria Math" panose="02040503050406030204" pitchFamily="18" charset="0"/>
                              </a:rPr>
                            </m:ctrlPr>
                          </m:dPr>
                          <m:e>
                            <m:r>
                              <a:rPr lang="en-US" b="0" i="1" smtClean="0">
                                <a:solidFill>
                                  <a:schemeClr val="accent2"/>
                                </a:solidFill>
                                <a:latin typeface="Cambria Math" panose="02040503050406030204" pitchFamily="18" charset="0"/>
                                <a:ea typeface="Cambria Math" panose="02040503050406030204" pitchFamily="18" charset="0"/>
                              </a:rPr>
                              <m:t>𝑘</m:t>
                            </m:r>
                          </m:e>
                        </m:d>
                      </m:sub>
                      <m:sup>
                        <m:d>
                          <m:dPr>
                            <m:ctrlPr>
                              <a:rPr lang="en-US" b="0" i="1" smtClean="0">
                                <a:solidFill>
                                  <a:schemeClr val="accent2"/>
                                </a:solidFill>
                                <a:latin typeface="Cambria Math" panose="02040503050406030204" pitchFamily="18" charset="0"/>
                                <a:ea typeface="Cambria Math" panose="02040503050406030204" pitchFamily="18" charset="0"/>
                              </a:rPr>
                            </m:ctrlPr>
                          </m:dPr>
                          <m:e>
                            <m:r>
                              <a:rPr lang="en-US" b="0" i="1" smtClean="0">
                                <a:solidFill>
                                  <a:schemeClr val="accent2"/>
                                </a:solidFill>
                                <a:latin typeface="Cambria Math" panose="02040503050406030204" pitchFamily="18" charset="0"/>
                                <a:ea typeface="Cambria Math" panose="02040503050406030204" pitchFamily="18" charset="0"/>
                              </a:rPr>
                              <m:t>𝑖</m:t>
                            </m:r>
                          </m:e>
                        </m:d>
                      </m:sup>
                    </m:sSubSup>
                    <m:r>
                      <a:rPr lang="en-US" b="0" i="1" smtClean="0">
                        <a:solidFill>
                          <a:schemeClr val="accent2"/>
                        </a:solidFill>
                        <a:latin typeface="Cambria Math" panose="02040503050406030204" pitchFamily="18" charset="0"/>
                        <a:ea typeface="Cambria Math" panose="02040503050406030204" pitchFamily="18" charset="0"/>
                      </a:rPr>
                      <m:t>+</m:t>
                    </m:r>
                    <m:r>
                      <m:rPr>
                        <m:sty m:val="p"/>
                      </m:rPr>
                      <a:rPr lang="en-US" b="0" i="0" smtClean="0">
                        <a:solidFill>
                          <a:schemeClr val="accent2"/>
                        </a:solidFill>
                        <a:latin typeface="Cambria Math" panose="02040503050406030204" pitchFamily="18" charset="0"/>
                        <a:ea typeface="Cambria Math" panose="02040503050406030204" pitchFamily="18" charset="0"/>
                      </a:rPr>
                      <m:t>Δ</m:t>
                    </m:r>
                    <m:sSub>
                      <m:sSubPr>
                        <m:ctrlPr>
                          <a:rPr lang="en-US" b="0" i="1" smtClean="0">
                            <a:solidFill>
                              <a:schemeClr val="accent2"/>
                            </a:solidFill>
                            <a:latin typeface="Cambria Math" panose="02040503050406030204" pitchFamily="18" charset="0"/>
                            <a:ea typeface="Cambria Math" panose="02040503050406030204" pitchFamily="18" charset="0"/>
                          </a:rPr>
                        </m:ctrlPr>
                      </m:sSubPr>
                      <m:e>
                        <m:r>
                          <a:rPr lang="en-US" b="0" i="1" smtClean="0">
                            <a:solidFill>
                              <a:schemeClr val="accent2"/>
                            </a:solidFill>
                            <a:latin typeface="Cambria Math" panose="02040503050406030204" pitchFamily="18" charset="0"/>
                            <a:ea typeface="Cambria Math" panose="02040503050406030204" pitchFamily="18" charset="0"/>
                          </a:rPr>
                          <m:t>𝑥</m:t>
                        </m:r>
                      </m:e>
                      <m:sub>
                        <m:d>
                          <m:dPr>
                            <m:begChr m:val="["/>
                            <m:endChr m:val="]"/>
                            <m:ctrlPr>
                              <a:rPr lang="en-US" b="0" i="1" smtClean="0">
                                <a:solidFill>
                                  <a:schemeClr val="accent2"/>
                                </a:solidFill>
                                <a:latin typeface="Cambria Math" panose="02040503050406030204" pitchFamily="18" charset="0"/>
                                <a:ea typeface="Cambria Math" panose="02040503050406030204" pitchFamily="18" charset="0"/>
                              </a:rPr>
                            </m:ctrlPr>
                          </m:dPr>
                          <m:e>
                            <m:r>
                              <a:rPr lang="en-US" b="0" i="1" smtClean="0">
                                <a:solidFill>
                                  <a:schemeClr val="accent2"/>
                                </a:solidFill>
                                <a:latin typeface="Cambria Math" panose="02040503050406030204" pitchFamily="18" charset="0"/>
                                <a:ea typeface="Cambria Math" panose="02040503050406030204" pitchFamily="18" charset="0"/>
                              </a:rPr>
                              <m:t>𝑘</m:t>
                            </m:r>
                          </m:e>
                        </m:d>
                      </m:sub>
                    </m:sSub>
                  </m:oMath>
                </a14:m>
                <a:br>
                  <a:rPr lang="en-US" b="0" dirty="0">
                    <a:ea typeface="Cambria Math" panose="02040503050406030204" pitchFamily="18" charset="0"/>
                  </a:rPr>
                </a:br>
                <a:r>
                  <a:rPr lang="en-US" b="0" dirty="0">
                    <a:ea typeface="Cambria Math" panose="02040503050406030204" pitchFamily="18" charset="0"/>
                  </a:rPr>
                  <a:t>                </a:t>
                </a:r>
                <a:r>
                  <a:rPr lang="en-US" b="1" dirty="0"/>
                  <a:t>Compute</a:t>
                </a:r>
                <a:r>
                  <a:rPr lang="en-US" dirty="0"/>
                  <a:t> </a:t>
                </a:r>
                <a14:m>
                  <m:oMath xmlns:m="http://schemas.openxmlformats.org/officeDocument/2006/math">
                    <m:r>
                      <m:rPr>
                        <m:sty m:val="p"/>
                      </m:rPr>
                      <a:rPr lang="en-US" b="0" i="0" smtClean="0">
                        <a:solidFill>
                          <a:schemeClr val="accent2"/>
                        </a:solidFill>
                        <a:latin typeface="Cambria Math" panose="02040503050406030204" pitchFamily="18" charset="0"/>
                      </a:rPr>
                      <m:t>Δ</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𝑣</m:t>
                        </m:r>
                      </m:e>
                      <m:sub>
                        <m:r>
                          <a:rPr lang="en-US" b="0" i="1" smtClean="0">
                            <a:solidFill>
                              <a:schemeClr val="accent2"/>
                            </a:solidFill>
                            <a:latin typeface="Cambria Math" panose="02040503050406030204" pitchFamily="18" charset="0"/>
                          </a:rPr>
                          <m:t>𝑘</m:t>
                        </m:r>
                      </m:sub>
                    </m:sSub>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𝐴</m:t>
                        </m:r>
                      </m:e>
                      <m:sub>
                        <m:d>
                          <m:dPr>
                            <m:begChr m:val="["/>
                            <m:endChr m:val="]"/>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𝑘</m:t>
                            </m:r>
                          </m:e>
                        </m:d>
                      </m:sub>
                    </m:sSub>
                    <m:r>
                      <m:rPr>
                        <m:sty m:val="p"/>
                      </m:rPr>
                      <a:rPr lang="en-US" b="0" i="0" smtClean="0">
                        <a:solidFill>
                          <a:schemeClr val="accent2"/>
                        </a:solidFill>
                        <a:latin typeface="Cambria Math" panose="02040503050406030204" pitchFamily="18" charset="0"/>
                      </a:rPr>
                      <m:t>Δ</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d>
                          <m:dPr>
                            <m:begChr m:val="["/>
                            <m:endChr m:val="]"/>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𝑘</m:t>
                            </m:r>
                          </m:e>
                        </m:d>
                      </m:sub>
                    </m:sSub>
                  </m:oMath>
                </a14:m>
                <a:br>
                  <a:rPr lang="en-US" b="1" dirty="0"/>
                </a:br>
                <a:r>
                  <a:rPr lang="en-US" b="1" dirty="0"/>
                  <a:t>                Update</a:t>
                </a:r>
                <a:r>
                  <a:rPr lang="en-US" dirty="0"/>
                  <a:t> local estimate </a:t>
                </a:r>
                <a14:m>
                  <m:oMath xmlns:m="http://schemas.openxmlformats.org/officeDocument/2006/math">
                    <m:sSubSup>
                      <m:sSubSupPr>
                        <m:ctrlPr>
                          <a:rPr lang="en-US" b="0" i="1" smtClean="0">
                            <a:solidFill>
                              <a:schemeClr val="accent2"/>
                            </a:solidFill>
                            <a:latin typeface="Cambria Math" panose="02040503050406030204" pitchFamily="18" charset="0"/>
                          </a:rPr>
                        </m:ctrlPr>
                      </m:sSubSupPr>
                      <m:e>
                        <m:r>
                          <a:rPr lang="en-US" b="0" i="1" smtClean="0">
                            <a:solidFill>
                              <a:schemeClr val="accent2"/>
                            </a:solidFill>
                            <a:latin typeface="Cambria Math" panose="02040503050406030204" pitchFamily="18" charset="0"/>
                          </a:rPr>
                          <m:t>𝑣</m:t>
                        </m:r>
                      </m:e>
                      <m:sub>
                        <m:r>
                          <a:rPr lang="en-US" b="0" i="1" smtClean="0">
                            <a:solidFill>
                              <a:schemeClr val="accent2"/>
                            </a:solidFill>
                            <a:latin typeface="Cambria Math" panose="02040503050406030204" pitchFamily="18" charset="0"/>
                          </a:rPr>
                          <m:t>𝑘</m:t>
                        </m:r>
                      </m:sub>
                      <m:sup>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𝑖</m:t>
                            </m:r>
                            <m:r>
                              <a:rPr lang="en-US" b="0" i="1" smtClean="0">
                                <a:solidFill>
                                  <a:schemeClr val="accent2"/>
                                </a:solidFill>
                                <a:latin typeface="Cambria Math" panose="02040503050406030204" pitchFamily="18" charset="0"/>
                              </a:rPr>
                              <m:t>+1</m:t>
                            </m:r>
                          </m:e>
                        </m:d>
                      </m:sup>
                    </m:sSubSup>
                    <m:r>
                      <a:rPr lang="en-US" b="0" i="1" smtClean="0">
                        <a:solidFill>
                          <a:schemeClr val="accent2"/>
                        </a:solidFill>
                        <a:latin typeface="Cambria Math" panose="02040503050406030204" pitchFamily="18" charset="0"/>
                      </a:rPr>
                      <m:t>=</m:t>
                    </m:r>
                    <m:sSubSup>
                      <m:sSubSupPr>
                        <m:ctrlPr>
                          <a:rPr lang="en-US" i="1">
                            <a:solidFill>
                              <a:schemeClr val="accent2"/>
                            </a:solidFill>
                            <a:latin typeface="Cambria Math" panose="02040503050406030204" pitchFamily="18" charset="0"/>
                          </a:rPr>
                        </m:ctrlPr>
                      </m:sSubSupPr>
                      <m:e>
                        <m:r>
                          <a:rPr lang="en-US" i="1">
                            <a:solidFill>
                              <a:schemeClr val="accent2"/>
                            </a:solidFill>
                            <a:latin typeface="Cambria Math" panose="02040503050406030204" pitchFamily="18" charset="0"/>
                          </a:rPr>
                          <m:t>𝑣</m:t>
                        </m:r>
                      </m:e>
                      <m:sub>
                        <m:r>
                          <a:rPr lang="en-US" i="1">
                            <a:solidFill>
                              <a:schemeClr val="accent2"/>
                            </a:solidFill>
                            <a:latin typeface="Cambria Math" panose="02040503050406030204" pitchFamily="18" charset="0"/>
                          </a:rPr>
                          <m:t>𝑘</m:t>
                        </m:r>
                      </m:sub>
                      <m:sup>
                        <m:d>
                          <m:dPr>
                            <m:ctrlPr>
                              <a:rPr lang="en-US" i="1">
                                <a:solidFill>
                                  <a:schemeClr val="accent2"/>
                                </a:solidFill>
                                <a:latin typeface="Cambria Math" panose="02040503050406030204" pitchFamily="18" charset="0"/>
                              </a:rPr>
                            </m:ctrlPr>
                          </m:dPr>
                          <m:e>
                            <m:r>
                              <a:rPr lang="en-US" i="1">
                                <a:solidFill>
                                  <a:schemeClr val="accent2"/>
                                </a:solidFill>
                                <a:latin typeface="Cambria Math" panose="02040503050406030204" pitchFamily="18" charset="0"/>
                              </a:rPr>
                              <m:t>𝑖</m:t>
                            </m:r>
                            <m:r>
                              <a:rPr lang="en-US" i="1">
                                <a:solidFill>
                                  <a:schemeClr val="accent2"/>
                                </a:solidFill>
                                <a:latin typeface="Cambria Math" panose="02040503050406030204" pitchFamily="18" charset="0"/>
                              </a:rPr>
                              <m:t>+</m:t>
                            </m:r>
                            <m:f>
                              <m:fPr>
                                <m:type m:val="skw"/>
                                <m:ctrlPr>
                                  <a:rPr lang="en-US" i="1">
                                    <a:solidFill>
                                      <a:schemeClr val="accent2"/>
                                    </a:solidFill>
                                    <a:latin typeface="Cambria Math" panose="02040503050406030204" pitchFamily="18" charset="0"/>
                                  </a:rPr>
                                </m:ctrlPr>
                              </m:fPr>
                              <m:num>
                                <m:r>
                                  <a:rPr lang="en-US" i="1">
                                    <a:solidFill>
                                      <a:schemeClr val="accent2"/>
                                    </a:solidFill>
                                    <a:latin typeface="Cambria Math" panose="02040503050406030204" pitchFamily="18" charset="0"/>
                                  </a:rPr>
                                  <m:t>1</m:t>
                                </m:r>
                              </m:num>
                              <m:den>
                                <m:r>
                                  <a:rPr lang="en-US" i="1">
                                    <a:solidFill>
                                      <a:schemeClr val="accent2"/>
                                    </a:solidFill>
                                    <a:latin typeface="Cambria Math" panose="02040503050406030204" pitchFamily="18" charset="0"/>
                                  </a:rPr>
                                  <m:t>2</m:t>
                                </m:r>
                              </m:den>
                            </m:f>
                          </m:e>
                        </m:d>
                      </m:sup>
                    </m:sSubSup>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𝐾</m:t>
                    </m:r>
                    <m:r>
                      <m:rPr>
                        <m:sty m:val="p"/>
                      </m:rPr>
                      <a:rPr lang="en-US" b="0" i="0" smtClean="0">
                        <a:solidFill>
                          <a:schemeClr val="accent2"/>
                        </a:solidFill>
                        <a:latin typeface="Cambria Math" panose="02040503050406030204" pitchFamily="18" charset="0"/>
                      </a:rPr>
                      <m:t>Δ</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𝑣</m:t>
                        </m:r>
                      </m:e>
                      <m:sub>
                        <m:r>
                          <a:rPr lang="en-US" b="0" i="1" smtClean="0">
                            <a:solidFill>
                              <a:schemeClr val="accent2"/>
                            </a:solidFill>
                            <a:latin typeface="Cambria Math" panose="02040503050406030204" pitchFamily="18" charset="0"/>
                          </a:rPr>
                          <m:t>𝑘</m:t>
                        </m:r>
                      </m:sub>
                    </m:sSub>
                  </m:oMath>
                </a14:m>
                <a:endParaRPr lang="en-US" dirty="0"/>
              </a:p>
            </p:txBody>
          </p:sp>
        </mc:Choice>
        <mc:Fallback xmlns="">
          <p:sp>
            <p:nvSpPr>
              <p:cNvPr id="2" name="Content Placeholder 1">
                <a:extLst>
                  <a:ext uri="{FF2B5EF4-FFF2-40B4-BE49-F238E27FC236}">
                    <a16:creationId xmlns:a16="http://schemas.microsoft.com/office/drawing/2014/main" id="{0BB8BD7D-DB55-4DFB-9681-C7C5AD60CCCA}"/>
                  </a:ext>
                </a:extLst>
              </p:cNvPr>
              <p:cNvSpPr>
                <a:spLocks noGrp="1" noRot="1" noChangeAspect="1" noMove="1" noResize="1" noEditPoints="1" noAdjustHandles="1" noChangeArrowheads="1" noChangeShapeType="1" noTextEdit="1"/>
              </p:cNvSpPr>
              <p:nvPr>
                <p:ph idx="1"/>
              </p:nvPr>
            </p:nvSpPr>
            <p:spPr>
              <a:blipFill>
                <a:blip r:embed="rId3"/>
                <a:stretch>
                  <a:fillRect l="-166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184EC70-DF38-4EBE-BC50-FFBAEF039635}"/>
              </a:ext>
            </a:extLst>
          </p:cNvPr>
          <p:cNvSpPr>
            <a:spLocks noGrp="1"/>
          </p:cNvSpPr>
          <p:nvPr>
            <p:ph type="title"/>
          </p:nvPr>
        </p:nvSpPr>
        <p:spPr/>
        <p:txBody>
          <a:bodyPr/>
          <a:lstStyle/>
          <a:p>
            <a:r>
              <a:rPr lang="en-US" dirty="0"/>
              <a:t>Decentralized Convex Optimization via </a:t>
            </a:r>
            <a:r>
              <a:rPr lang="en-US" dirty="0" err="1"/>
              <a:t>CoLA</a:t>
            </a:r>
            <a:br>
              <a:rPr lang="en-US" dirty="0"/>
            </a:br>
            <a:r>
              <a:rPr lang="en-US" sz="2400" b="0" dirty="0"/>
              <a:t>The (Abridged) </a:t>
            </a:r>
            <a:r>
              <a:rPr lang="en-US" sz="2400" b="0" dirty="0" err="1"/>
              <a:t>CoLA</a:t>
            </a:r>
            <a:r>
              <a:rPr lang="en-US" sz="2400" b="0" dirty="0"/>
              <a:t> Algorithm</a:t>
            </a:r>
            <a:endParaRPr lang="en-US" dirty="0"/>
          </a:p>
        </p:txBody>
      </p:sp>
    </p:spTree>
    <p:extLst>
      <p:ext uri="{BB962C8B-B14F-4D97-AF65-F5344CB8AC3E}">
        <p14:creationId xmlns:p14="http://schemas.microsoft.com/office/powerpoint/2010/main" val="1965784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7DF1566-311E-4D9C-8FC3-BB6329622AA1}"/>
                  </a:ext>
                </a:extLst>
              </p:cNvPr>
              <p:cNvSpPr>
                <a:spLocks noGrp="1"/>
              </p:cNvSpPr>
              <p:nvPr>
                <p:ph idx="1"/>
              </p:nvPr>
            </p:nvSpPr>
            <p:spPr/>
            <p:txBody>
              <a:bodyPr/>
              <a:lstStyle/>
              <a:p>
                <a:r>
                  <a:rPr lang="en-US" dirty="0"/>
                  <a:t>Stopping Criteria</a:t>
                </a:r>
              </a:p>
              <a:p>
                <a:pPr lvl="1"/>
                <a:r>
                  <a:rPr lang="en-US" dirty="0"/>
                  <a:t>Lack of decentralized metrics in He, et. al. 2018</a:t>
                </a:r>
              </a:p>
              <a:p>
                <a:pPr lvl="1"/>
                <a:r>
                  <a:rPr lang="en-US" dirty="0"/>
                  <a:t>One candidate uses local update size </a:t>
                </a:r>
                <a14:m>
                  <m:oMath xmlns:m="http://schemas.openxmlformats.org/officeDocument/2006/math">
                    <m:d>
                      <m:dPr>
                        <m:begChr m:val="‖"/>
                        <m:endChr m:val="‖"/>
                        <m:ctrlPr>
                          <a:rPr lang="en-US" i="1" smtClean="0">
                            <a:solidFill>
                              <a:schemeClr val="accent2"/>
                            </a:solidFill>
                            <a:latin typeface="Cambria Math" panose="02040503050406030204" pitchFamily="18" charset="0"/>
                          </a:rPr>
                        </m:ctrlPr>
                      </m:dPr>
                      <m:e>
                        <m:r>
                          <m:rPr>
                            <m:sty m:val="p"/>
                          </m:rPr>
                          <a:rPr lang="en-US" b="0" i="0" smtClean="0">
                            <a:solidFill>
                              <a:schemeClr val="accent2"/>
                            </a:solidFill>
                            <a:latin typeface="Cambria Math" panose="02040503050406030204" pitchFamily="18" charset="0"/>
                          </a:rPr>
                          <m:t>Δ</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d>
                              <m:dPr>
                                <m:begChr m:val="["/>
                                <m:endChr m:val="]"/>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𝑘</m:t>
                                </m:r>
                              </m:e>
                            </m:d>
                          </m:sub>
                        </m:sSub>
                      </m:e>
                    </m:d>
                  </m:oMath>
                </a14:m>
                <a:r>
                  <a:rPr lang="en-US" dirty="0"/>
                  <a:t>, as shown in results</a:t>
                </a:r>
              </a:p>
              <a:p>
                <a:pPr lvl="1"/>
                <a:r>
                  <a:rPr lang="en-US" dirty="0"/>
                  <a:t>Required preprocessed (centered and normalized) data to be effective </a:t>
                </a:r>
              </a:p>
              <a:p>
                <a:r>
                  <a:rPr lang="en-US" dirty="0"/>
                  <a:t>Other unreliability factors</a:t>
                </a:r>
              </a:p>
              <a:p>
                <a:pPr lvl="1"/>
                <a:r>
                  <a:rPr lang="en-US" dirty="0"/>
                  <a:t>Communication failures</a:t>
                </a:r>
              </a:p>
              <a:p>
                <a:pPr lvl="1"/>
                <a:r>
                  <a:rPr lang="en-US" dirty="0"/>
                  <a:t>Resiliency to bad data</a:t>
                </a:r>
              </a:p>
              <a:p>
                <a:pPr lvl="1"/>
                <a:endParaRPr lang="en-US" dirty="0"/>
              </a:p>
              <a:p>
                <a:pPr lvl="1"/>
                <a:endParaRPr lang="en-US" dirty="0"/>
              </a:p>
            </p:txBody>
          </p:sp>
        </mc:Choice>
        <mc:Fallback xmlns="">
          <p:sp>
            <p:nvSpPr>
              <p:cNvPr id="2" name="Content Placeholder 1">
                <a:extLst>
                  <a:ext uri="{FF2B5EF4-FFF2-40B4-BE49-F238E27FC236}">
                    <a16:creationId xmlns:a16="http://schemas.microsoft.com/office/drawing/2014/main" id="{37DF1566-311E-4D9C-8FC3-BB6329622AA1}"/>
                  </a:ext>
                </a:extLst>
              </p:cNvPr>
              <p:cNvSpPr>
                <a:spLocks noGrp="1" noRot="1" noChangeAspect="1" noMove="1" noResize="1" noEditPoints="1" noAdjustHandles="1" noChangeArrowheads="1" noChangeShapeType="1" noTextEdit="1"/>
              </p:cNvSpPr>
              <p:nvPr>
                <p:ph idx="1"/>
              </p:nvPr>
            </p:nvSpPr>
            <p:spPr>
              <a:blipFill>
                <a:blip r:embed="rId3"/>
                <a:stretch>
                  <a:fillRect l="-889" t="-186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F04C2EDD-3FEB-4A48-B489-818A7EE58DE8}"/>
              </a:ext>
            </a:extLst>
          </p:cNvPr>
          <p:cNvSpPr>
            <a:spLocks noGrp="1"/>
          </p:cNvSpPr>
          <p:nvPr>
            <p:ph type="title"/>
          </p:nvPr>
        </p:nvSpPr>
        <p:spPr/>
        <p:txBody>
          <a:bodyPr/>
          <a:lstStyle/>
          <a:p>
            <a:r>
              <a:rPr lang="en-US" dirty="0"/>
              <a:t>Decentralized Convex Optimization via </a:t>
            </a:r>
            <a:r>
              <a:rPr lang="en-US" dirty="0" err="1"/>
              <a:t>CoLA</a:t>
            </a:r>
            <a:br>
              <a:rPr lang="en-US" dirty="0"/>
            </a:br>
            <a:r>
              <a:rPr lang="en-US" sz="2400" b="0" dirty="0"/>
              <a:t>Future Directions</a:t>
            </a:r>
            <a:endParaRPr lang="en-US" dirty="0"/>
          </a:p>
        </p:txBody>
      </p:sp>
    </p:spTree>
    <p:extLst>
      <p:ext uri="{BB962C8B-B14F-4D97-AF65-F5344CB8AC3E}">
        <p14:creationId xmlns:p14="http://schemas.microsoft.com/office/powerpoint/2010/main" val="1133511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77FA27-2DC7-49C2-B3FB-96B3854E355E}"/>
              </a:ext>
            </a:extLst>
          </p:cNvPr>
          <p:cNvSpPr>
            <a:spLocks noGrp="1"/>
          </p:cNvSpPr>
          <p:nvPr>
            <p:ph type="title"/>
          </p:nvPr>
        </p:nvSpPr>
        <p:spPr/>
        <p:txBody>
          <a:bodyPr/>
          <a:lstStyle/>
          <a:p>
            <a:r>
              <a:rPr lang="en-US" dirty="0"/>
              <a:t>Experiments</a:t>
            </a:r>
            <a:br>
              <a:rPr lang="en-US" dirty="0"/>
            </a:br>
            <a:r>
              <a:rPr lang="en-US" sz="2800" b="0" dirty="0"/>
              <a:t>Power Distribution Grid State Prediction</a:t>
            </a:r>
            <a:endParaRPr lang="en-US" dirty="0"/>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D8962B9-EE6E-4DF9-B4CA-CFF9E4E753CB}"/>
                  </a:ext>
                </a:extLst>
              </p:cNvPr>
              <p:cNvSpPr>
                <a:spLocks noGrp="1"/>
              </p:cNvSpPr>
              <p:nvPr>
                <p:ph idx="10"/>
              </p:nvPr>
            </p:nvSpPr>
            <p:spPr/>
            <p:txBody>
              <a:bodyPr/>
              <a:lstStyle/>
              <a:p>
                <a:r>
                  <a:rPr lang="en-US" dirty="0"/>
                  <a:t>Simplified grid model with distribution-level PV generation</a:t>
                </a:r>
              </a:p>
              <a:p>
                <a:pPr lvl="1"/>
                <a:r>
                  <a:rPr lang="en-US" dirty="0"/>
                  <a:t>Used </a:t>
                </a:r>
                <a:r>
                  <a:rPr lang="en-US" dirty="0" err="1"/>
                  <a:t>GridLab</a:t>
                </a:r>
                <a:r>
                  <a:rPr lang="en-US" dirty="0"/>
                  <a:t>-D to simulate grid operation under various conditions</a:t>
                </a:r>
              </a:p>
              <a:p>
                <a:pPr lvl="1"/>
                <a:r>
                  <a:rPr lang="en-US" dirty="0"/>
                  <a:t>Collect inverter voltages </a:t>
                </a:r>
                <a14:m>
                  <m:oMath xmlns:m="http://schemas.openxmlformats.org/officeDocument/2006/math">
                    <m:sSub>
                      <m:sSubPr>
                        <m:ctrlPr>
                          <a:rPr lang="en-US" i="1" dirty="0" smtClean="0">
                            <a:solidFill>
                              <a:schemeClr val="accent2"/>
                            </a:solidFill>
                            <a:latin typeface="Cambria Math" panose="02040503050406030204" pitchFamily="18" charset="0"/>
                          </a:rPr>
                        </m:ctrlPr>
                      </m:sSubPr>
                      <m:e>
                        <m:r>
                          <a:rPr lang="en-US" i="1" dirty="0" smtClean="0">
                            <a:solidFill>
                              <a:schemeClr val="accent2"/>
                            </a:solidFill>
                            <a:latin typeface="Cambria Math" panose="02040503050406030204" pitchFamily="18" charset="0"/>
                          </a:rPr>
                          <m:t>𝐴</m:t>
                        </m:r>
                      </m:e>
                      <m:sub>
                        <m:d>
                          <m:dPr>
                            <m:begChr m:val="["/>
                            <m:endChr m:val="]"/>
                            <m:ctrlPr>
                              <a:rPr lang="en-US" i="1" dirty="0" smtClean="0">
                                <a:solidFill>
                                  <a:schemeClr val="accent2"/>
                                </a:solidFill>
                                <a:latin typeface="Cambria Math" panose="02040503050406030204" pitchFamily="18" charset="0"/>
                              </a:rPr>
                            </m:ctrlPr>
                          </m:dPr>
                          <m:e>
                            <m:r>
                              <a:rPr lang="en-US" i="1" dirty="0" smtClean="0">
                                <a:solidFill>
                                  <a:schemeClr val="accent2"/>
                                </a:solidFill>
                                <a:latin typeface="Cambria Math" panose="02040503050406030204" pitchFamily="18" charset="0"/>
                              </a:rPr>
                              <m:t>𝑘</m:t>
                            </m:r>
                          </m:e>
                        </m:d>
                      </m:sub>
                    </m:sSub>
                  </m:oMath>
                </a14:m>
                <a:r>
                  <a:rPr lang="en-US" dirty="0"/>
                  <a:t> at DERMS and upstream PCC voltage </a:t>
                </a:r>
                <a14:m>
                  <m:oMath xmlns:m="http://schemas.openxmlformats.org/officeDocument/2006/math">
                    <m:r>
                      <a:rPr lang="en-US" i="1" dirty="0" smtClean="0">
                        <a:solidFill>
                          <a:schemeClr val="accent2"/>
                        </a:solidFill>
                        <a:latin typeface="Cambria Math" panose="02040503050406030204" pitchFamily="18" charset="0"/>
                      </a:rPr>
                      <m:t>𝑏</m:t>
                    </m:r>
                  </m:oMath>
                </a14:m>
                <a:endParaRPr lang="en-US" dirty="0"/>
              </a:p>
              <a:p>
                <a:pPr lvl="1"/>
                <a:r>
                  <a:rPr lang="en-US" dirty="0"/>
                  <a:t>Ring network topology</a:t>
                </a:r>
              </a:p>
              <a:p>
                <a:endParaRPr lang="en-US" dirty="0"/>
              </a:p>
            </p:txBody>
          </p:sp>
        </mc:Choice>
        <mc:Fallback xmlns="">
          <p:sp>
            <p:nvSpPr>
              <p:cNvPr id="2" name="Content Placeholder 1">
                <a:extLst>
                  <a:ext uri="{FF2B5EF4-FFF2-40B4-BE49-F238E27FC236}">
                    <a16:creationId xmlns:a16="http://schemas.microsoft.com/office/drawing/2014/main" id="{9D8962B9-EE6E-4DF9-B4CA-CFF9E4E753CB}"/>
                  </a:ext>
                </a:extLst>
              </p:cNvPr>
              <p:cNvSpPr>
                <a:spLocks noGrp="1" noRot="1" noChangeAspect="1" noMove="1" noResize="1" noEditPoints="1" noAdjustHandles="1" noChangeArrowheads="1" noChangeShapeType="1" noTextEdit="1"/>
              </p:cNvSpPr>
              <p:nvPr>
                <p:ph idx="10"/>
              </p:nvPr>
            </p:nvSpPr>
            <p:spPr>
              <a:blipFill>
                <a:blip r:embed="rId3"/>
                <a:stretch>
                  <a:fillRect l="-1843" t="-2000" r="-691"/>
                </a:stretch>
              </a:blipFill>
            </p:spPr>
            <p:txBody>
              <a:bodyPr/>
              <a:lstStyle/>
              <a:p>
                <a:r>
                  <a:rPr lang="en-US">
                    <a:noFill/>
                  </a:rPr>
                  <a:t> </a:t>
                </a:r>
              </a:p>
            </p:txBody>
          </p:sp>
        </mc:Fallback>
      </mc:AlternateContent>
      <p:pic>
        <p:nvPicPr>
          <p:cNvPr id="11" name="Content Placeholder 10" descr="Diagram&#10;&#10;Description automatically generated">
            <a:extLst>
              <a:ext uri="{FF2B5EF4-FFF2-40B4-BE49-F238E27FC236}">
                <a16:creationId xmlns:a16="http://schemas.microsoft.com/office/drawing/2014/main" id="{DE75F820-7723-4ED3-9018-9547882B7D09}"/>
              </a:ext>
            </a:extLst>
          </p:cNvPr>
          <p:cNvPicPr>
            <a:picLocks noGrp="1" noChangeAspect="1"/>
          </p:cNvPicPr>
          <p:nvPr>
            <p:ph idx="1"/>
          </p:nvPr>
        </p:nvPicPr>
        <p:blipFill>
          <a:blip r:embed="rId4"/>
          <a:stretch>
            <a:fillRect/>
          </a:stretch>
        </p:blipFill>
        <p:spPr>
          <a:xfrm>
            <a:off x="1045474" y="1436688"/>
            <a:ext cx="4441615" cy="4881562"/>
          </a:xfrm>
        </p:spPr>
      </p:pic>
    </p:spTree>
    <p:extLst>
      <p:ext uri="{BB962C8B-B14F-4D97-AF65-F5344CB8AC3E}">
        <p14:creationId xmlns:p14="http://schemas.microsoft.com/office/powerpoint/2010/main" val="1473502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DD008D-5D87-4021-BADF-978240934800}"/>
              </a:ext>
            </a:extLst>
          </p:cNvPr>
          <p:cNvSpPr>
            <a:spLocks noGrp="1"/>
          </p:cNvSpPr>
          <p:nvPr>
            <p:ph type="title"/>
          </p:nvPr>
        </p:nvSpPr>
        <p:spPr/>
        <p:txBody>
          <a:bodyPr/>
          <a:lstStyle/>
          <a:p>
            <a:r>
              <a:rPr lang="en-US" dirty="0"/>
              <a:t>Results – Stopping Criteria</a:t>
            </a:r>
            <a:br>
              <a:rPr lang="en-US" dirty="0"/>
            </a:br>
            <a:r>
              <a:rPr lang="en-US" sz="2400" b="0" dirty="0"/>
              <a:t>No Preprocessing, Realistic PV Penetration (~5% total generation)</a:t>
            </a:r>
            <a:endParaRPr lang="en-US" dirty="0"/>
          </a:p>
        </p:txBody>
      </p:sp>
      <p:sp>
        <p:nvSpPr>
          <p:cNvPr id="9" name="Content Placeholder 8">
            <a:extLst>
              <a:ext uri="{FF2B5EF4-FFF2-40B4-BE49-F238E27FC236}">
                <a16:creationId xmlns:a16="http://schemas.microsoft.com/office/drawing/2014/main" id="{9D1D49BF-F149-4296-98AF-68FB1249F1A0}"/>
              </a:ext>
            </a:extLst>
          </p:cNvPr>
          <p:cNvSpPr>
            <a:spLocks noGrp="1"/>
          </p:cNvSpPr>
          <p:nvPr>
            <p:ph idx="1"/>
          </p:nvPr>
        </p:nvSpPr>
        <p:spPr>
          <a:xfrm>
            <a:off x="1989825" y="5499280"/>
            <a:ext cx="8229600" cy="818940"/>
          </a:xfrm>
        </p:spPr>
        <p:txBody>
          <a:bodyPr>
            <a:normAutofit/>
          </a:bodyPr>
          <a:lstStyle/>
          <a:p>
            <a:endParaRPr lang="en-US" dirty="0"/>
          </a:p>
        </p:txBody>
      </p:sp>
      <p:pic>
        <p:nvPicPr>
          <p:cNvPr id="14" name="Content Placeholder 10" descr="Chart, line chart&#10;&#10;Description automatically generated">
            <a:extLst>
              <a:ext uri="{FF2B5EF4-FFF2-40B4-BE49-F238E27FC236}">
                <a16:creationId xmlns:a16="http://schemas.microsoft.com/office/drawing/2014/main" id="{75F31747-290B-441D-92CD-7E1947F39208}"/>
              </a:ext>
            </a:extLst>
          </p:cNvPr>
          <p:cNvPicPr>
            <a:picLocks noChangeAspect="1"/>
          </p:cNvPicPr>
          <p:nvPr/>
        </p:nvPicPr>
        <p:blipFill rotWithShape="1">
          <a:blip r:embed="rId3">
            <a:extLst>
              <a:ext uri="{28A0092B-C50C-407E-A947-70E740481C1C}">
                <a14:useLocalDpi xmlns:a14="http://schemas.microsoft.com/office/drawing/2010/main" val="0"/>
              </a:ext>
            </a:extLst>
          </a:blip>
          <a:srcRect t="2988" b="4283"/>
          <a:stretch/>
        </p:blipFill>
        <p:spPr>
          <a:xfrm>
            <a:off x="1892226" y="2119108"/>
            <a:ext cx="8424799" cy="4199113"/>
          </a:xfrm>
          <a:prstGeom prst="rect">
            <a:avLst/>
          </a:prstGeom>
          <a:effectLst/>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786AB5D-296F-4899-8BE5-57E90126BA11}"/>
                  </a:ext>
                </a:extLst>
              </p:cNvPr>
              <p:cNvSpPr txBox="1"/>
              <p:nvPr/>
            </p:nvSpPr>
            <p:spPr>
              <a:xfrm>
                <a:off x="2803951" y="1300168"/>
                <a:ext cx="6584098" cy="883896"/>
              </a:xfrm>
              <a:prstGeom prst="rect">
                <a:avLst/>
              </a:prstGeom>
              <a:noFill/>
            </p:spPr>
            <p:txBody>
              <a:bodyPr wrap="square" rtlCol="0">
                <a:spAutoFit/>
              </a:bodyPr>
              <a:lstStyle/>
              <a:p>
                <a:pPr algn="ctr"/>
                <a:r>
                  <a:rPr lang="en-US" sz="2400" dirty="0"/>
                  <a:t>Global objective function </a:t>
                </a:r>
                <a14:m>
                  <m:oMath xmlns:m="http://schemas.openxmlformats.org/officeDocument/2006/math">
                    <m:r>
                      <a:rPr lang="en-US" sz="2400" i="1" smtClean="0">
                        <a:solidFill>
                          <a:schemeClr val="accent2"/>
                        </a:solidFill>
                        <a:latin typeface="Cambria Math" panose="02040503050406030204" pitchFamily="18" charset="0"/>
                      </a:rPr>
                      <m:t>𝑓</m:t>
                    </m:r>
                    <m:d>
                      <m:dPr>
                        <m:ctrlPr>
                          <a:rPr lang="en-US" sz="2400" i="1">
                            <a:solidFill>
                              <a:schemeClr val="accent2"/>
                            </a:solidFill>
                            <a:latin typeface="Cambria Math" panose="02040503050406030204" pitchFamily="18" charset="0"/>
                          </a:rPr>
                        </m:ctrlPr>
                      </m:dPr>
                      <m:e>
                        <m:r>
                          <a:rPr lang="en-US" sz="2400" i="1">
                            <a:solidFill>
                              <a:schemeClr val="accent2"/>
                            </a:solidFill>
                            <a:latin typeface="Cambria Math" panose="02040503050406030204" pitchFamily="18" charset="0"/>
                          </a:rPr>
                          <m:t>𝐴𝑥</m:t>
                        </m:r>
                      </m:e>
                    </m:d>
                  </m:oMath>
                </a14:m>
                <a:r>
                  <a:rPr lang="en-US" sz="2400" dirty="0"/>
                  <a:t> (solid) vs. </a:t>
                </a:r>
              </a:p>
              <a:p>
                <a:pPr algn="ctr"/>
                <a:r>
                  <a:rPr lang="en-US" sz="2400" dirty="0"/>
                  <a:t>local update magnitudes </a:t>
                </a:r>
                <a14:m>
                  <m:oMath xmlns:m="http://schemas.openxmlformats.org/officeDocument/2006/math">
                    <m:d>
                      <m:dPr>
                        <m:begChr m:val="‖"/>
                        <m:endChr m:val="‖"/>
                        <m:ctrlPr>
                          <a:rPr lang="en-US" sz="2400" i="1" smtClean="0">
                            <a:solidFill>
                              <a:schemeClr val="accent2"/>
                            </a:solidFill>
                            <a:latin typeface="Cambria Math" panose="02040503050406030204" pitchFamily="18" charset="0"/>
                          </a:rPr>
                        </m:ctrlPr>
                      </m:dPr>
                      <m:e>
                        <m:r>
                          <m:rPr>
                            <m:sty m:val="p"/>
                          </m:rPr>
                          <a:rPr lang="en-US" sz="2400">
                            <a:solidFill>
                              <a:schemeClr val="accent2"/>
                            </a:solidFill>
                            <a:latin typeface="Cambria Math" panose="02040503050406030204" pitchFamily="18" charset="0"/>
                          </a:rPr>
                          <m:t>Δ</m:t>
                        </m:r>
                        <m:sSub>
                          <m:sSubPr>
                            <m:ctrlPr>
                              <a:rPr lang="en-US" sz="2400" i="1">
                                <a:solidFill>
                                  <a:schemeClr val="accent2"/>
                                </a:solidFill>
                                <a:latin typeface="Cambria Math" panose="02040503050406030204" pitchFamily="18" charset="0"/>
                              </a:rPr>
                            </m:ctrlPr>
                          </m:sSubPr>
                          <m:e>
                            <m:r>
                              <a:rPr lang="en-US" sz="2400" i="1">
                                <a:solidFill>
                                  <a:schemeClr val="accent2"/>
                                </a:solidFill>
                                <a:latin typeface="Cambria Math" panose="02040503050406030204" pitchFamily="18" charset="0"/>
                              </a:rPr>
                              <m:t>𝑥</m:t>
                            </m:r>
                          </m:e>
                          <m:sub>
                            <m:d>
                              <m:dPr>
                                <m:begChr m:val="["/>
                                <m:endChr m:val="]"/>
                                <m:ctrlPr>
                                  <a:rPr lang="en-US" sz="2400" i="1">
                                    <a:solidFill>
                                      <a:schemeClr val="accent2"/>
                                    </a:solidFill>
                                    <a:latin typeface="Cambria Math" panose="02040503050406030204" pitchFamily="18" charset="0"/>
                                  </a:rPr>
                                </m:ctrlPr>
                              </m:dPr>
                              <m:e>
                                <m:r>
                                  <a:rPr lang="en-US" sz="2400" i="1">
                                    <a:solidFill>
                                      <a:schemeClr val="accent2"/>
                                    </a:solidFill>
                                    <a:latin typeface="Cambria Math" panose="02040503050406030204" pitchFamily="18" charset="0"/>
                                  </a:rPr>
                                  <m:t>𝑘</m:t>
                                </m:r>
                              </m:e>
                            </m:d>
                          </m:sub>
                        </m:sSub>
                      </m:e>
                    </m:d>
                  </m:oMath>
                </a14:m>
                <a:r>
                  <a:rPr lang="en-US" sz="2400" dirty="0"/>
                  <a:t> (dash)</a:t>
                </a:r>
              </a:p>
            </p:txBody>
          </p:sp>
        </mc:Choice>
        <mc:Fallback xmlns="">
          <p:sp>
            <p:nvSpPr>
              <p:cNvPr id="15" name="TextBox 14">
                <a:extLst>
                  <a:ext uri="{FF2B5EF4-FFF2-40B4-BE49-F238E27FC236}">
                    <a16:creationId xmlns:a16="http://schemas.microsoft.com/office/drawing/2014/main" id="{B786AB5D-296F-4899-8BE5-57E90126BA11}"/>
                  </a:ext>
                </a:extLst>
              </p:cNvPr>
              <p:cNvSpPr txBox="1">
                <a:spLocks noRot="1" noChangeAspect="1" noMove="1" noResize="1" noEditPoints="1" noAdjustHandles="1" noChangeArrowheads="1" noChangeShapeType="1" noTextEdit="1"/>
              </p:cNvSpPr>
              <p:nvPr/>
            </p:nvSpPr>
            <p:spPr>
              <a:xfrm>
                <a:off x="2803951" y="1300168"/>
                <a:ext cx="6584098" cy="883896"/>
              </a:xfrm>
              <a:prstGeom prst="rect">
                <a:avLst/>
              </a:prstGeom>
              <a:blipFill>
                <a:blip r:embed="rId4"/>
                <a:stretch>
                  <a:fillRect t="-5517" b="-12414"/>
                </a:stretch>
              </a:blipFill>
            </p:spPr>
            <p:txBody>
              <a:bodyPr/>
              <a:lstStyle/>
              <a:p>
                <a:r>
                  <a:rPr lang="en-US">
                    <a:noFill/>
                  </a:rPr>
                  <a:t> </a:t>
                </a:r>
              </a:p>
            </p:txBody>
          </p:sp>
        </mc:Fallback>
      </mc:AlternateContent>
    </p:spTree>
    <p:extLst>
      <p:ext uri="{BB962C8B-B14F-4D97-AF65-F5344CB8AC3E}">
        <p14:creationId xmlns:p14="http://schemas.microsoft.com/office/powerpoint/2010/main" val="3921406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DD008D-5D87-4021-BADF-978240934800}"/>
              </a:ext>
            </a:extLst>
          </p:cNvPr>
          <p:cNvSpPr>
            <a:spLocks noGrp="1"/>
          </p:cNvSpPr>
          <p:nvPr>
            <p:ph type="title"/>
          </p:nvPr>
        </p:nvSpPr>
        <p:spPr/>
        <p:txBody>
          <a:bodyPr/>
          <a:lstStyle/>
          <a:p>
            <a:r>
              <a:rPr lang="en-US" dirty="0"/>
              <a:t>Results – Stopping Criteria</a:t>
            </a:r>
            <a:br>
              <a:rPr lang="en-US" dirty="0"/>
            </a:br>
            <a:r>
              <a:rPr lang="en-US" sz="2400" b="0" dirty="0"/>
              <a:t>With Preprocessing, Realistic PV Penetration (~5%)</a:t>
            </a:r>
            <a:endParaRPr lang="en-US" dirty="0"/>
          </a:p>
        </p:txBody>
      </p:sp>
      <p:sp>
        <p:nvSpPr>
          <p:cNvPr id="9" name="Content Placeholder 8">
            <a:extLst>
              <a:ext uri="{FF2B5EF4-FFF2-40B4-BE49-F238E27FC236}">
                <a16:creationId xmlns:a16="http://schemas.microsoft.com/office/drawing/2014/main" id="{9D1D49BF-F149-4296-98AF-68FB1249F1A0}"/>
              </a:ext>
            </a:extLst>
          </p:cNvPr>
          <p:cNvSpPr>
            <a:spLocks noGrp="1"/>
          </p:cNvSpPr>
          <p:nvPr>
            <p:ph idx="1"/>
          </p:nvPr>
        </p:nvSpPr>
        <p:spPr>
          <a:xfrm>
            <a:off x="1989825" y="5499280"/>
            <a:ext cx="8229600" cy="818940"/>
          </a:xfrm>
        </p:spPr>
        <p:txBody>
          <a:bodyPr>
            <a:normAutofit/>
          </a:bodyPr>
          <a:lstStyle/>
          <a:p>
            <a:endParaRPr lang="en-US" dirty="0"/>
          </a:p>
        </p:txBody>
      </p:sp>
      <p:pic>
        <p:nvPicPr>
          <p:cNvPr id="14" name="Content Placeholder 10">
            <a:extLst>
              <a:ext uri="{FF2B5EF4-FFF2-40B4-BE49-F238E27FC236}">
                <a16:creationId xmlns:a16="http://schemas.microsoft.com/office/drawing/2014/main" id="{75F31747-290B-441D-92CD-7E1947F39208}"/>
              </a:ext>
            </a:extLst>
          </p:cNvPr>
          <p:cNvPicPr>
            <a:picLocks noChangeAspect="1"/>
          </p:cNvPicPr>
          <p:nvPr/>
        </p:nvPicPr>
        <p:blipFill rotWithShape="1">
          <a:blip r:embed="rId3"/>
          <a:srcRect t="3601" b="3601"/>
          <a:stretch/>
        </p:blipFill>
        <p:spPr>
          <a:xfrm>
            <a:off x="1892226" y="2119108"/>
            <a:ext cx="8424799" cy="4199113"/>
          </a:xfrm>
          <a:prstGeom prst="rect">
            <a:avLst/>
          </a:prstGeom>
          <a:effectLst/>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786AB5D-296F-4899-8BE5-57E90126BA11}"/>
                  </a:ext>
                </a:extLst>
              </p:cNvPr>
              <p:cNvSpPr txBox="1"/>
              <p:nvPr/>
            </p:nvSpPr>
            <p:spPr>
              <a:xfrm>
                <a:off x="2803951" y="1300168"/>
                <a:ext cx="6584098" cy="883896"/>
              </a:xfrm>
              <a:prstGeom prst="rect">
                <a:avLst/>
              </a:prstGeom>
              <a:noFill/>
            </p:spPr>
            <p:txBody>
              <a:bodyPr wrap="square" rtlCol="0">
                <a:spAutoFit/>
              </a:bodyPr>
              <a:lstStyle/>
              <a:p>
                <a:pPr algn="ctr"/>
                <a:r>
                  <a:rPr lang="en-US" sz="2400" dirty="0"/>
                  <a:t>Global objective function </a:t>
                </a:r>
                <a14:m>
                  <m:oMath xmlns:m="http://schemas.openxmlformats.org/officeDocument/2006/math">
                    <m:r>
                      <a:rPr lang="en-US" sz="2400" i="1" smtClean="0">
                        <a:solidFill>
                          <a:schemeClr val="accent2"/>
                        </a:solidFill>
                        <a:latin typeface="Cambria Math" panose="02040503050406030204" pitchFamily="18" charset="0"/>
                      </a:rPr>
                      <m:t>𝑓</m:t>
                    </m:r>
                    <m:d>
                      <m:dPr>
                        <m:ctrlPr>
                          <a:rPr lang="en-US" sz="2400" i="1">
                            <a:solidFill>
                              <a:schemeClr val="accent2"/>
                            </a:solidFill>
                            <a:latin typeface="Cambria Math" panose="02040503050406030204" pitchFamily="18" charset="0"/>
                          </a:rPr>
                        </m:ctrlPr>
                      </m:dPr>
                      <m:e>
                        <m:r>
                          <a:rPr lang="en-US" sz="2400" i="1">
                            <a:solidFill>
                              <a:schemeClr val="accent2"/>
                            </a:solidFill>
                            <a:latin typeface="Cambria Math" panose="02040503050406030204" pitchFamily="18" charset="0"/>
                          </a:rPr>
                          <m:t>𝐴𝑥</m:t>
                        </m:r>
                      </m:e>
                    </m:d>
                  </m:oMath>
                </a14:m>
                <a:r>
                  <a:rPr lang="en-US" sz="2400" dirty="0"/>
                  <a:t> (solid) vs. </a:t>
                </a:r>
              </a:p>
              <a:p>
                <a:pPr algn="ctr"/>
                <a:r>
                  <a:rPr lang="en-US" sz="2400" dirty="0"/>
                  <a:t>local update magnitudes </a:t>
                </a:r>
                <a14:m>
                  <m:oMath xmlns:m="http://schemas.openxmlformats.org/officeDocument/2006/math">
                    <m:d>
                      <m:dPr>
                        <m:begChr m:val="‖"/>
                        <m:endChr m:val="‖"/>
                        <m:ctrlPr>
                          <a:rPr lang="en-US" sz="2400" i="1" smtClean="0">
                            <a:solidFill>
                              <a:schemeClr val="accent2"/>
                            </a:solidFill>
                            <a:latin typeface="Cambria Math" panose="02040503050406030204" pitchFamily="18" charset="0"/>
                          </a:rPr>
                        </m:ctrlPr>
                      </m:dPr>
                      <m:e>
                        <m:r>
                          <m:rPr>
                            <m:sty m:val="p"/>
                          </m:rPr>
                          <a:rPr lang="en-US" sz="2400">
                            <a:solidFill>
                              <a:schemeClr val="accent2"/>
                            </a:solidFill>
                            <a:latin typeface="Cambria Math" panose="02040503050406030204" pitchFamily="18" charset="0"/>
                          </a:rPr>
                          <m:t>Δ</m:t>
                        </m:r>
                        <m:sSub>
                          <m:sSubPr>
                            <m:ctrlPr>
                              <a:rPr lang="en-US" sz="2400" i="1">
                                <a:solidFill>
                                  <a:schemeClr val="accent2"/>
                                </a:solidFill>
                                <a:latin typeface="Cambria Math" panose="02040503050406030204" pitchFamily="18" charset="0"/>
                              </a:rPr>
                            </m:ctrlPr>
                          </m:sSubPr>
                          <m:e>
                            <m:r>
                              <a:rPr lang="en-US" sz="2400" i="1">
                                <a:solidFill>
                                  <a:schemeClr val="accent2"/>
                                </a:solidFill>
                                <a:latin typeface="Cambria Math" panose="02040503050406030204" pitchFamily="18" charset="0"/>
                              </a:rPr>
                              <m:t>𝑥</m:t>
                            </m:r>
                          </m:e>
                          <m:sub>
                            <m:d>
                              <m:dPr>
                                <m:begChr m:val="["/>
                                <m:endChr m:val="]"/>
                                <m:ctrlPr>
                                  <a:rPr lang="en-US" sz="2400" i="1">
                                    <a:solidFill>
                                      <a:schemeClr val="accent2"/>
                                    </a:solidFill>
                                    <a:latin typeface="Cambria Math" panose="02040503050406030204" pitchFamily="18" charset="0"/>
                                  </a:rPr>
                                </m:ctrlPr>
                              </m:dPr>
                              <m:e>
                                <m:r>
                                  <a:rPr lang="en-US" sz="2400" i="1">
                                    <a:solidFill>
                                      <a:schemeClr val="accent2"/>
                                    </a:solidFill>
                                    <a:latin typeface="Cambria Math" panose="02040503050406030204" pitchFamily="18" charset="0"/>
                                  </a:rPr>
                                  <m:t>𝑘</m:t>
                                </m:r>
                              </m:e>
                            </m:d>
                          </m:sub>
                        </m:sSub>
                      </m:e>
                    </m:d>
                  </m:oMath>
                </a14:m>
                <a:r>
                  <a:rPr lang="en-US" sz="2400" dirty="0"/>
                  <a:t> (dash)</a:t>
                </a:r>
              </a:p>
            </p:txBody>
          </p:sp>
        </mc:Choice>
        <mc:Fallback xmlns="">
          <p:sp>
            <p:nvSpPr>
              <p:cNvPr id="15" name="TextBox 14">
                <a:extLst>
                  <a:ext uri="{FF2B5EF4-FFF2-40B4-BE49-F238E27FC236}">
                    <a16:creationId xmlns:a16="http://schemas.microsoft.com/office/drawing/2014/main" id="{B786AB5D-296F-4899-8BE5-57E90126BA11}"/>
                  </a:ext>
                </a:extLst>
              </p:cNvPr>
              <p:cNvSpPr txBox="1">
                <a:spLocks noRot="1" noChangeAspect="1" noMove="1" noResize="1" noEditPoints="1" noAdjustHandles="1" noChangeArrowheads="1" noChangeShapeType="1" noTextEdit="1"/>
              </p:cNvSpPr>
              <p:nvPr/>
            </p:nvSpPr>
            <p:spPr>
              <a:xfrm>
                <a:off x="2803951" y="1300168"/>
                <a:ext cx="6584098" cy="883896"/>
              </a:xfrm>
              <a:prstGeom prst="rect">
                <a:avLst/>
              </a:prstGeom>
              <a:blipFill>
                <a:blip r:embed="rId4"/>
                <a:stretch>
                  <a:fillRect t="-5517" b="-12414"/>
                </a:stretch>
              </a:blipFill>
            </p:spPr>
            <p:txBody>
              <a:bodyPr/>
              <a:lstStyle/>
              <a:p>
                <a:r>
                  <a:rPr lang="en-US">
                    <a:noFill/>
                  </a:rPr>
                  <a:t> </a:t>
                </a:r>
              </a:p>
            </p:txBody>
          </p:sp>
        </mc:Fallback>
      </mc:AlternateContent>
    </p:spTree>
    <p:extLst>
      <p:ext uri="{BB962C8B-B14F-4D97-AF65-F5344CB8AC3E}">
        <p14:creationId xmlns:p14="http://schemas.microsoft.com/office/powerpoint/2010/main" val="641822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DD008D-5D87-4021-BADF-978240934800}"/>
              </a:ext>
            </a:extLst>
          </p:cNvPr>
          <p:cNvSpPr>
            <a:spLocks noGrp="1"/>
          </p:cNvSpPr>
          <p:nvPr>
            <p:ph type="title"/>
          </p:nvPr>
        </p:nvSpPr>
        <p:spPr/>
        <p:txBody>
          <a:bodyPr/>
          <a:lstStyle/>
          <a:p>
            <a:r>
              <a:rPr lang="en-US" dirty="0"/>
              <a:t>Results – Regression Quality Comparison</a:t>
            </a:r>
            <a:br>
              <a:rPr lang="en-US" dirty="0"/>
            </a:br>
            <a:r>
              <a:rPr lang="en-US" sz="2400" b="0" dirty="0"/>
              <a:t>After 1 Iteration, Realistic PV Penetration (~5%)</a:t>
            </a:r>
            <a:endParaRPr lang="en-US" dirty="0"/>
          </a:p>
        </p:txBody>
      </p:sp>
      <p:sp>
        <p:nvSpPr>
          <p:cNvPr id="9" name="Content Placeholder 8">
            <a:extLst>
              <a:ext uri="{FF2B5EF4-FFF2-40B4-BE49-F238E27FC236}">
                <a16:creationId xmlns:a16="http://schemas.microsoft.com/office/drawing/2014/main" id="{9D1D49BF-F149-4296-98AF-68FB1249F1A0}"/>
              </a:ext>
            </a:extLst>
          </p:cNvPr>
          <p:cNvSpPr>
            <a:spLocks noGrp="1"/>
          </p:cNvSpPr>
          <p:nvPr>
            <p:ph idx="1"/>
          </p:nvPr>
        </p:nvSpPr>
        <p:spPr>
          <a:xfrm>
            <a:off x="1989825" y="5499280"/>
            <a:ext cx="8229600" cy="818940"/>
          </a:xfrm>
        </p:spPr>
        <p:txBody>
          <a:bodyPr>
            <a:normAutofit/>
          </a:bodyPr>
          <a:lstStyle/>
          <a:p>
            <a:endParaRPr lang="en-US" dirty="0"/>
          </a:p>
        </p:txBody>
      </p:sp>
      <p:pic>
        <p:nvPicPr>
          <p:cNvPr id="14" name="Content Placeholder 10">
            <a:extLst>
              <a:ext uri="{FF2B5EF4-FFF2-40B4-BE49-F238E27FC236}">
                <a16:creationId xmlns:a16="http://schemas.microsoft.com/office/drawing/2014/main" id="{75F31747-290B-441D-92CD-7E1947F39208}"/>
              </a:ext>
            </a:extLst>
          </p:cNvPr>
          <p:cNvPicPr>
            <a:picLocks noChangeAspect="1"/>
          </p:cNvPicPr>
          <p:nvPr/>
        </p:nvPicPr>
        <p:blipFill>
          <a:blip r:embed="rId3"/>
          <a:srcRect t="3718" b="3718"/>
          <a:stretch/>
        </p:blipFill>
        <p:spPr>
          <a:xfrm>
            <a:off x="1570353" y="1694248"/>
            <a:ext cx="9068544" cy="4519971"/>
          </a:xfrm>
          <a:prstGeom prst="rect">
            <a:avLst/>
          </a:prstGeom>
          <a:effectLst/>
        </p:spPr>
      </p:pic>
    </p:spTree>
    <p:extLst>
      <p:ext uri="{BB962C8B-B14F-4D97-AF65-F5344CB8AC3E}">
        <p14:creationId xmlns:p14="http://schemas.microsoft.com/office/powerpoint/2010/main" val="3231093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
            <a:extLst>
              <a:ext uri="{FF2B5EF4-FFF2-40B4-BE49-F238E27FC236}">
                <a16:creationId xmlns:a16="http://schemas.microsoft.com/office/drawing/2014/main" id="{ED4CE251-E0C5-493F-8652-BC0BF28C4A8C}"/>
              </a:ext>
            </a:extLst>
          </p:cNvPr>
          <p:cNvSpPr/>
          <p:nvPr/>
        </p:nvSpPr>
        <p:spPr bwMode="auto">
          <a:xfrm>
            <a:off x="2470150" y="1571625"/>
            <a:ext cx="7350126" cy="2196657"/>
          </a:xfrm>
          <a:prstGeom prst="rect">
            <a:avLst/>
          </a:prstGeom>
          <a:solidFill>
            <a:schemeClr val="accent2">
              <a:lumMod val="20000"/>
              <a:lumOff val="80000"/>
            </a:schemeClr>
          </a:solidFill>
          <a:ln>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7" name="Title 6">
            <a:extLst>
              <a:ext uri="{FF2B5EF4-FFF2-40B4-BE49-F238E27FC236}">
                <a16:creationId xmlns:a16="http://schemas.microsoft.com/office/drawing/2014/main" id="{4EDD008D-5D87-4021-BADF-978240934800}"/>
              </a:ext>
            </a:extLst>
          </p:cNvPr>
          <p:cNvSpPr>
            <a:spLocks noGrp="1"/>
          </p:cNvSpPr>
          <p:nvPr>
            <p:ph type="title"/>
          </p:nvPr>
        </p:nvSpPr>
        <p:spPr/>
        <p:txBody>
          <a:bodyPr/>
          <a:lstStyle/>
          <a:p>
            <a:r>
              <a:rPr lang="en-US" dirty="0"/>
              <a:t>Results – Overvoltage Scenario</a:t>
            </a:r>
            <a:br>
              <a:rPr lang="en-US" dirty="0"/>
            </a:br>
            <a:r>
              <a:rPr lang="en-US" sz="2400" b="0" dirty="0"/>
              <a:t>After 1 Iteration, High PV Penetration (~60%)</a:t>
            </a:r>
            <a:endParaRPr lang="en-US" dirty="0"/>
          </a:p>
        </p:txBody>
      </p:sp>
      <p:sp>
        <p:nvSpPr>
          <p:cNvPr id="11" name="Nom V">
            <a:extLst>
              <a:ext uri="{FF2B5EF4-FFF2-40B4-BE49-F238E27FC236}">
                <a16:creationId xmlns:a16="http://schemas.microsoft.com/office/drawing/2014/main" id="{46108B1D-7A1C-4C9B-BDDB-FDA064A9515D}"/>
              </a:ext>
            </a:extLst>
          </p:cNvPr>
          <p:cNvSpPr/>
          <p:nvPr/>
        </p:nvSpPr>
        <p:spPr bwMode="auto">
          <a:xfrm>
            <a:off x="2470148" y="3704094"/>
            <a:ext cx="7350708" cy="2156943"/>
          </a:xfrm>
          <a:prstGeom prst="rect">
            <a:avLst/>
          </a:prstGeom>
          <a:solidFill>
            <a:schemeClr val="accent3">
              <a:lumMod val="20000"/>
              <a:lumOff val="80000"/>
            </a:schemeClr>
          </a:solidFill>
          <a:ln>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chemeClr val="accent3">
                  <a:lumMod val="20000"/>
                  <a:lumOff val="80000"/>
                </a:schemeClr>
              </a:solidFill>
            </a:endParaRPr>
          </a:p>
        </p:txBody>
      </p:sp>
      <p:sp>
        <p:nvSpPr>
          <p:cNvPr id="21" name="TextBox 20">
            <a:extLst>
              <a:ext uri="{FF2B5EF4-FFF2-40B4-BE49-F238E27FC236}">
                <a16:creationId xmlns:a16="http://schemas.microsoft.com/office/drawing/2014/main" id="{5CB60515-C4F9-4FCC-8E2B-3A78F8C31A53}"/>
              </a:ext>
            </a:extLst>
          </p:cNvPr>
          <p:cNvSpPr txBox="1"/>
          <p:nvPr/>
        </p:nvSpPr>
        <p:spPr>
          <a:xfrm>
            <a:off x="2707260" y="3828381"/>
            <a:ext cx="1441860" cy="854302"/>
          </a:xfrm>
          <a:prstGeom prst="rect">
            <a:avLst/>
          </a:prstGeom>
          <a:ln w="28575"/>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600" dirty="0"/>
              <a:t>Trained on first 5 hours (healthy grid)</a:t>
            </a:r>
          </a:p>
        </p:txBody>
      </p:sp>
      <p:sp>
        <p:nvSpPr>
          <p:cNvPr id="22" name="Double Bracket 21">
            <a:extLst>
              <a:ext uri="{FF2B5EF4-FFF2-40B4-BE49-F238E27FC236}">
                <a16:creationId xmlns:a16="http://schemas.microsoft.com/office/drawing/2014/main" id="{DB80C6FB-6D40-4961-A3D8-449C9CFA14D2}"/>
              </a:ext>
            </a:extLst>
          </p:cNvPr>
          <p:cNvSpPr/>
          <p:nvPr/>
        </p:nvSpPr>
        <p:spPr>
          <a:xfrm>
            <a:off x="2707260" y="5073500"/>
            <a:ext cx="1549769" cy="238275"/>
          </a:xfrm>
          <a:prstGeom prst="bracketPair">
            <a:avLst/>
          </a:pr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656004A6-ED2B-4E32-AD92-93F3906EAF2D}"/>
              </a:ext>
            </a:extLst>
          </p:cNvPr>
          <p:cNvCxnSpPr>
            <a:cxnSpLocks/>
            <a:stCxn id="21" idx="2"/>
          </p:cNvCxnSpPr>
          <p:nvPr/>
        </p:nvCxnSpPr>
        <p:spPr>
          <a:xfrm>
            <a:off x="3428190" y="4682683"/>
            <a:ext cx="0" cy="44745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4" name="TextBox 23">
            <a:extLst>
              <a:ext uri="{FF2B5EF4-FFF2-40B4-BE49-F238E27FC236}">
                <a16:creationId xmlns:a16="http://schemas.microsoft.com/office/drawing/2014/main" id="{F3099D04-49E5-4DE0-8996-D265EBE62F05}"/>
              </a:ext>
            </a:extLst>
          </p:cNvPr>
          <p:cNvSpPr txBox="1"/>
          <p:nvPr/>
        </p:nvSpPr>
        <p:spPr>
          <a:xfrm>
            <a:off x="5017088" y="3720238"/>
            <a:ext cx="1752900" cy="348049"/>
          </a:xfrm>
          <a:prstGeom prst="rect">
            <a:avLst/>
          </a:prstGeom>
          <a:ln w="28575"/>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1600" dirty="0"/>
              <a:t>Nominal Voltage</a:t>
            </a:r>
          </a:p>
        </p:txBody>
      </p:sp>
      <p:cxnSp>
        <p:nvCxnSpPr>
          <p:cNvPr id="10" name="Center Border">
            <a:extLst>
              <a:ext uri="{FF2B5EF4-FFF2-40B4-BE49-F238E27FC236}">
                <a16:creationId xmlns:a16="http://schemas.microsoft.com/office/drawing/2014/main" id="{9EEE421E-D4E6-4AC3-A6DE-F05958062B84}"/>
              </a:ext>
            </a:extLst>
          </p:cNvPr>
          <p:cNvCxnSpPr>
            <a:cxnSpLocks/>
          </p:cNvCxnSpPr>
          <p:nvPr/>
        </p:nvCxnSpPr>
        <p:spPr>
          <a:xfrm>
            <a:off x="2463442" y="3704094"/>
            <a:ext cx="7356834"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ACD8645C-C11F-491E-8E96-8148FFB6A99E}"/>
              </a:ext>
            </a:extLst>
          </p:cNvPr>
          <p:cNvSpPr txBox="1"/>
          <p:nvPr/>
        </p:nvSpPr>
        <p:spPr>
          <a:xfrm>
            <a:off x="5017088" y="3338385"/>
            <a:ext cx="1752900" cy="348049"/>
          </a:xfrm>
          <a:prstGeom prst="rect">
            <a:avLst/>
          </a:prstGeom>
          <a:ln w="28575"/>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600" dirty="0"/>
              <a:t>Overvoltage</a:t>
            </a:r>
          </a:p>
        </p:txBody>
      </p:sp>
      <p:pic>
        <p:nvPicPr>
          <p:cNvPr id="20" name="Picture 19">
            <a:extLst>
              <a:ext uri="{FF2B5EF4-FFF2-40B4-BE49-F238E27FC236}">
                <a16:creationId xmlns:a16="http://schemas.microsoft.com/office/drawing/2014/main" id="{D2639FDB-B4CC-4305-875A-A7162375C40F}"/>
              </a:ext>
            </a:extLst>
          </p:cNvPr>
          <p:cNvPicPr>
            <a:picLocks noChangeAspect="1"/>
          </p:cNvPicPr>
          <p:nvPr/>
        </p:nvPicPr>
        <p:blipFill>
          <a:blip r:embed="rId3"/>
          <a:srcRect/>
          <a:stretch/>
        </p:blipFill>
        <p:spPr>
          <a:xfrm>
            <a:off x="1377950" y="1157989"/>
            <a:ext cx="8724900" cy="5453062"/>
          </a:xfrm>
          <a:prstGeom prst="rect">
            <a:avLst/>
          </a:prstGeom>
          <a:ln>
            <a:noFill/>
          </a:ln>
          <a:effectLst/>
        </p:spPr>
      </p:pic>
      <p:sp>
        <p:nvSpPr>
          <p:cNvPr id="30" name="Rectangle 29">
            <a:extLst>
              <a:ext uri="{FF2B5EF4-FFF2-40B4-BE49-F238E27FC236}">
                <a16:creationId xmlns:a16="http://schemas.microsoft.com/office/drawing/2014/main" id="{F2C1FB36-8712-4822-A8A8-12A32C1D5C36}"/>
              </a:ext>
            </a:extLst>
          </p:cNvPr>
          <p:cNvSpPr/>
          <p:nvPr/>
        </p:nvSpPr>
        <p:spPr bwMode="auto">
          <a:xfrm>
            <a:off x="2300756" y="1294305"/>
            <a:ext cx="7526225" cy="270336"/>
          </a:xfrm>
          <a:prstGeom prst="rect">
            <a:avLst/>
          </a:prstGeom>
          <a:solidFill>
            <a:schemeClr val="bg1"/>
          </a:solidFill>
          <a:ln>
            <a:solidFill>
              <a:schemeClr val="bg1"/>
            </a:solid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Tree>
    <p:extLst>
      <p:ext uri="{BB962C8B-B14F-4D97-AF65-F5344CB8AC3E}">
        <p14:creationId xmlns:p14="http://schemas.microsoft.com/office/powerpoint/2010/main" val="3812089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B5369B9-3D33-4C9E-BAC8-375F373226A0}"/>
                  </a:ext>
                </a:extLst>
              </p:cNvPr>
              <p:cNvSpPr>
                <a:spLocks noGrp="1"/>
              </p:cNvSpPr>
              <p:nvPr>
                <p:ph idx="1"/>
              </p:nvPr>
            </p:nvSpPr>
            <p:spPr/>
            <p:txBody>
              <a:bodyPr/>
              <a:lstStyle/>
              <a:p>
                <a:endParaRPr lang="en-US" dirty="0"/>
              </a:p>
              <a:p>
                <a:r>
                  <a:rPr lang="en-US" dirty="0"/>
                  <a:t>More realistic models</a:t>
                </a:r>
              </a:p>
              <a:p>
                <a:pPr lvl="1"/>
                <a:r>
                  <a:rPr lang="en-US" dirty="0"/>
                  <a:t>Data was very poorly conditioned </a:t>
                </a:r>
                <a14:m>
                  <m:oMath xmlns:m="http://schemas.openxmlformats.org/officeDocument/2006/math">
                    <m:d>
                      <m:dPr>
                        <m:ctrlPr>
                          <a:rPr lang="en-US" b="0" i="1" smtClean="0">
                            <a:latin typeface="Cambria Math" panose="02040503050406030204" pitchFamily="18" charset="0"/>
                          </a:rPr>
                        </m:ctrlPr>
                      </m:dPr>
                      <m:e>
                        <m:r>
                          <a:rPr lang="en-US" b="0" i="1" smtClean="0">
                            <a:solidFill>
                              <a:schemeClr val="accent2"/>
                            </a:solidFill>
                            <a:latin typeface="Cambria Math" panose="02040503050406030204" pitchFamily="18" charset="0"/>
                          </a:rPr>
                          <m:t>𝜅</m:t>
                        </m:r>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𝐴</m:t>
                            </m:r>
                          </m:e>
                        </m:d>
                        <m:r>
                          <a:rPr lang="en-US" b="0" i="1" smtClean="0">
                            <a:solidFill>
                              <a:schemeClr val="accent2"/>
                            </a:solidFill>
                            <a:latin typeface="Cambria Math" panose="02040503050406030204" pitchFamily="18" charset="0"/>
                          </a:rPr>
                          <m:t> </m:t>
                        </m:r>
                        <m:r>
                          <a:rPr lang="en-US" i="1">
                            <a:solidFill>
                              <a:schemeClr val="accent2"/>
                            </a:solidFill>
                            <a:latin typeface="Cambria Math" panose="02040503050406030204" pitchFamily="18" charset="0"/>
                            <a:ea typeface="Cambria Math" panose="02040503050406030204" pitchFamily="18" charset="0"/>
                          </a:rPr>
                          <m:t>~</m:t>
                        </m:r>
                        <m:r>
                          <a:rPr lang="en-US" b="0" i="1" smtClean="0">
                            <a:solidFill>
                              <a:schemeClr val="accent2"/>
                            </a:solidFill>
                            <a:latin typeface="Cambria Math" panose="02040503050406030204" pitchFamily="18" charset="0"/>
                            <a:ea typeface="Cambria Math" panose="02040503050406030204" pitchFamily="18" charset="0"/>
                          </a:rPr>
                          <m:t> </m:t>
                        </m:r>
                        <m:sSup>
                          <m:sSupPr>
                            <m:ctrlPr>
                              <a:rPr lang="en-US" b="0" i="1" smtClean="0">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10</m:t>
                            </m:r>
                          </m:e>
                          <m:sup>
                            <m:r>
                              <a:rPr lang="en-US" b="0" i="1" smtClean="0">
                                <a:solidFill>
                                  <a:schemeClr val="accent2"/>
                                </a:solidFill>
                                <a:latin typeface="Cambria Math" panose="02040503050406030204" pitchFamily="18" charset="0"/>
                              </a:rPr>
                              <m:t>10</m:t>
                            </m:r>
                          </m:sup>
                        </m:sSup>
                      </m:e>
                    </m:d>
                  </m:oMath>
                </a14:m>
                <a:endParaRPr lang="en-US" dirty="0"/>
              </a:p>
              <a:p>
                <a:pPr lvl="1"/>
                <a:r>
                  <a:rPr lang="en-US" dirty="0"/>
                  <a:t>Better conditioned datasets showed far more promising results, even without preconditioning</a:t>
                </a:r>
              </a:p>
              <a:p>
                <a:r>
                  <a:rPr lang="en-US" dirty="0"/>
                  <a:t>More test cases for command verification</a:t>
                </a:r>
              </a:p>
            </p:txBody>
          </p:sp>
        </mc:Choice>
        <mc:Fallback xmlns="">
          <p:sp>
            <p:nvSpPr>
              <p:cNvPr id="5" name="Content Placeholder 4">
                <a:extLst>
                  <a:ext uri="{FF2B5EF4-FFF2-40B4-BE49-F238E27FC236}">
                    <a16:creationId xmlns:a16="http://schemas.microsoft.com/office/drawing/2014/main" id="{CB5369B9-3D33-4C9E-BAC8-375F373226A0}"/>
                  </a:ext>
                </a:extLst>
              </p:cNvPr>
              <p:cNvSpPr>
                <a:spLocks noGrp="1" noRot="1" noChangeAspect="1" noMove="1" noResize="1" noEditPoints="1" noAdjustHandles="1" noChangeArrowheads="1" noChangeShapeType="1" noTextEdit="1"/>
              </p:cNvSpPr>
              <p:nvPr>
                <p:ph idx="1"/>
              </p:nvPr>
            </p:nvSpPr>
            <p:spPr>
              <a:blipFill>
                <a:blip r:embed="rId3"/>
                <a:stretch>
                  <a:fillRect l="-889"/>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C5930BD4-41E4-41C3-B798-8C95721AD3D2}"/>
              </a:ext>
            </a:extLst>
          </p:cNvPr>
          <p:cNvSpPr>
            <a:spLocks noGrp="1"/>
          </p:cNvSpPr>
          <p:nvPr>
            <p:ph type="title"/>
          </p:nvPr>
        </p:nvSpPr>
        <p:spPr/>
        <p:txBody>
          <a:bodyPr/>
          <a:lstStyle/>
          <a:p>
            <a:r>
              <a:rPr lang="en-US" dirty="0"/>
              <a:t>Future Directions</a:t>
            </a:r>
          </a:p>
        </p:txBody>
      </p:sp>
    </p:spTree>
    <p:extLst>
      <p:ext uri="{BB962C8B-B14F-4D97-AF65-F5344CB8AC3E}">
        <p14:creationId xmlns:p14="http://schemas.microsoft.com/office/powerpoint/2010/main" val="3116055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822273-9D7A-450D-A5DF-C4C1DF290597}"/>
              </a:ext>
            </a:extLst>
          </p:cNvPr>
          <p:cNvSpPr>
            <a:spLocks noGrp="1"/>
          </p:cNvSpPr>
          <p:nvPr>
            <p:ph idx="1"/>
          </p:nvPr>
        </p:nvSpPr>
        <p:spPr/>
        <p:txBody>
          <a:bodyPr/>
          <a:lstStyle/>
          <a:p>
            <a:r>
              <a:rPr lang="en-US" dirty="0" err="1"/>
              <a:t>CoLA</a:t>
            </a:r>
            <a:r>
              <a:rPr lang="en-US" dirty="0"/>
              <a:t> gives useful framework for decentralized learning</a:t>
            </a:r>
          </a:p>
          <a:p>
            <a:r>
              <a:rPr lang="en-US" dirty="0"/>
              <a:t>Allows for regression without directly sharing private data</a:t>
            </a:r>
          </a:p>
          <a:p>
            <a:r>
              <a:rPr lang="en-US" dirty="0"/>
              <a:t>Allows for column-partitioned data</a:t>
            </a:r>
          </a:p>
          <a:p>
            <a:r>
              <a:rPr lang="en-US" dirty="0"/>
              <a:t>Proved potentially effective for the use-case of power grid edge-devices</a:t>
            </a:r>
          </a:p>
        </p:txBody>
      </p:sp>
      <p:sp>
        <p:nvSpPr>
          <p:cNvPr id="3" name="Title 2">
            <a:extLst>
              <a:ext uri="{FF2B5EF4-FFF2-40B4-BE49-F238E27FC236}">
                <a16:creationId xmlns:a16="http://schemas.microsoft.com/office/drawing/2014/main" id="{246C08FE-0690-4763-A4B5-1EA6167B1D34}"/>
              </a:ext>
            </a:extLst>
          </p:cNvPr>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741395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B55C66-E058-41CD-B48F-AAC96F91899B}"/>
              </a:ext>
            </a:extLst>
          </p:cNvPr>
          <p:cNvSpPr>
            <a:spLocks noGrp="1"/>
          </p:cNvSpPr>
          <p:nvPr>
            <p:ph type="title"/>
          </p:nvPr>
        </p:nvSpPr>
        <p:spPr/>
        <p:txBody>
          <a:bodyPr/>
          <a:lstStyle/>
          <a:p>
            <a:r>
              <a:rPr lang="en-US" dirty="0"/>
              <a:t>Special Thanks and Acknowledgements</a:t>
            </a:r>
          </a:p>
        </p:txBody>
      </p:sp>
      <p:sp>
        <p:nvSpPr>
          <p:cNvPr id="4" name="Content Placeholder 3">
            <a:extLst>
              <a:ext uri="{FF2B5EF4-FFF2-40B4-BE49-F238E27FC236}">
                <a16:creationId xmlns:a16="http://schemas.microsoft.com/office/drawing/2014/main" id="{434A81E2-8B28-4016-A9FB-0ABFE8784F5F}"/>
              </a:ext>
            </a:extLst>
          </p:cNvPr>
          <p:cNvSpPr>
            <a:spLocks noGrp="1"/>
          </p:cNvSpPr>
          <p:nvPr>
            <p:ph idx="1"/>
          </p:nvPr>
        </p:nvSpPr>
        <p:spPr/>
        <p:txBody>
          <a:bodyPr anchor="ctr"/>
          <a:lstStyle/>
          <a:p>
            <a:pPr marL="57150" indent="0">
              <a:buNone/>
            </a:pPr>
            <a:r>
              <a:rPr lang="en-US" dirty="0"/>
              <a:t>This work is supported by the U.S. Department of Energy’s Office of Energy Efficiency and Renewable Energy (EERE) under Solar Energy Technologies Office (SETO) Agreement Number 34229.</a:t>
            </a:r>
          </a:p>
        </p:txBody>
      </p:sp>
      <p:pic>
        <p:nvPicPr>
          <p:cNvPr id="7" name="Content Placeholder 6" descr="Logo&#10;&#10;Description automatically generated">
            <a:extLst>
              <a:ext uri="{FF2B5EF4-FFF2-40B4-BE49-F238E27FC236}">
                <a16:creationId xmlns:a16="http://schemas.microsoft.com/office/drawing/2014/main" id="{A71AE0C2-1CB9-4759-B9BE-486C76A1435E}"/>
              </a:ext>
            </a:extLst>
          </p:cNvPr>
          <p:cNvPicPr>
            <a:picLocks noGrp="1" noChangeAspect="1"/>
          </p:cNvPicPr>
          <p:nvPr>
            <p:ph idx="10"/>
          </p:nvPr>
        </p:nvPicPr>
        <p:blipFill>
          <a:blip r:embed="rId3"/>
          <a:stretch>
            <a:fillRect/>
          </a:stretch>
        </p:blipFill>
        <p:spPr>
          <a:xfrm>
            <a:off x="6496050" y="1436688"/>
            <a:ext cx="4881562" cy="4881562"/>
          </a:xfrm>
        </p:spPr>
      </p:pic>
    </p:spTree>
    <p:extLst>
      <p:ext uri="{BB962C8B-B14F-4D97-AF65-F5344CB8AC3E}">
        <p14:creationId xmlns:p14="http://schemas.microsoft.com/office/powerpoint/2010/main" val="3120946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1F9C8E-7CEC-4913-A315-EF66C0351B47}"/>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500079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1" y="4527171"/>
            <a:ext cx="4399351" cy="1569660"/>
          </a:xfrm>
          <a:prstGeom prst="rect">
            <a:avLst/>
          </a:prstGeom>
        </p:spPr>
        <p:txBody>
          <a:bodyPr wrap="square" anchor="b" anchorCtr="0">
            <a:spAutoFit/>
          </a:bodyPr>
          <a:lstStyle/>
          <a:p>
            <a:r>
              <a:rPr lang="en-US" sz="800" b="1" dirty="0">
                <a:solidFill>
                  <a:schemeClr val="bg1"/>
                </a:solidFill>
              </a:rPr>
              <a:t>Disclaimer</a:t>
            </a:r>
          </a:p>
          <a:p>
            <a:r>
              <a:rPr lang="en-US" sz="800" dirty="0">
                <a:solidFill>
                  <a:schemeClr val="bg1"/>
                </a:solidFill>
              </a:rPr>
              <a:t>This document was prepared as an account of work sponsored by an agency of the United States government. Neither the United States government nor Lawrence Livermore National Security, LLC, nor any of their employees makes any warranty, expressed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Lawrence Livermore National Security, LLC. The views and opinions of authors expressed herein do not necessarily state or reflect those of the United States government or Lawrence Livermore National Security, LLC, and shall not be used for advertising or product endorsement purposes.</a:t>
            </a:r>
            <a:endParaRPr lang="en-US" sz="1050" dirty="0">
              <a:solidFill>
                <a:schemeClr val="bg1"/>
              </a:solidFill>
              <a:latin typeface="Open Sans" panose="020B0606030504020204" pitchFamily="34" charset="0"/>
            </a:endParaRPr>
          </a:p>
        </p:txBody>
      </p:sp>
      <p:sp>
        <p:nvSpPr>
          <p:cNvPr id="3" name="TextBox 2">
            <a:extLst>
              <a:ext uri="{FF2B5EF4-FFF2-40B4-BE49-F238E27FC236}">
                <a16:creationId xmlns:a16="http://schemas.microsoft.com/office/drawing/2014/main" id="{EB4DF1A2-7F53-4D38-8447-29B9242D32D9}"/>
              </a:ext>
            </a:extLst>
          </p:cNvPr>
          <p:cNvSpPr txBox="1"/>
          <p:nvPr/>
        </p:nvSpPr>
        <p:spPr>
          <a:xfrm>
            <a:off x="1043473" y="811763"/>
            <a:ext cx="10105053" cy="646331"/>
          </a:xfrm>
          <a:prstGeom prst="rect">
            <a:avLst/>
          </a:prstGeom>
          <a:noFill/>
        </p:spPr>
        <p:txBody>
          <a:bodyPr wrap="square" rtlCol="0">
            <a:spAutoFit/>
          </a:bodyPr>
          <a:lstStyle/>
          <a:p>
            <a:r>
              <a:rPr lang="en-US" dirty="0">
                <a:solidFill>
                  <a:schemeClr val="bg1"/>
                </a:solidFill>
              </a:rPr>
              <a:t>This work is supported by the U.S. Department of Energy’s Office of Energy Efficiency and Renewable Energy (EERE) under Solar Energy Technologies Office (SETO) Agreement Number 34229.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kumimoji="0" lang="en-US" sz="3200" b="1"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j-ea"/>
                <a:cs typeface="Calibri" panose="020F0502020204030204" pitchFamily="34" charset="0"/>
              </a:rPr>
              <a:t>Motivation</a:t>
            </a:r>
            <a:br>
              <a:rPr kumimoji="0" lang="en-US" sz="3200" b="1"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j-ea"/>
                <a:cs typeface="Calibri" panose="020F0502020204030204" pitchFamily="34" charset="0"/>
              </a:rPr>
            </a:br>
            <a:r>
              <a:rPr lang="en-US" sz="2400" b="0" dirty="0">
                <a:solidFill>
                  <a:srgbClr val="4F81BD">
                    <a:lumMod val="75000"/>
                  </a:srgbClr>
                </a:solidFill>
              </a:rPr>
              <a:t>Scenario: Enabling G</a:t>
            </a:r>
            <a:r>
              <a:rPr kumimoji="0" lang="en-US" sz="2400" b="0" i="0" u="none" strike="noStrike" kern="1200" cap="none" spc="0" normalizeH="0" baseline="0" noProof="0" dirty="0">
                <a:ln>
                  <a:noFill/>
                </a:ln>
                <a:solidFill>
                  <a:srgbClr val="4F81BD">
                    <a:lumMod val="75000"/>
                  </a:srgbClr>
                </a:solidFill>
                <a:effectLst/>
                <a:uLnTx/>
                <a:uFillTx/>
                <a:latin typeface="Calibri" panose="020F0502020204030204" pitchFamily="34" charset="0"/>
                <a:ea typeface="+mj-ea"/>
                <a:cs typeface="Calibri" panose="020F0502020204030204" pitchFamily="34" charset="0"/>
              </a:rPr>
              <a:t>rid Resilience through Command Verification</a:t>
            </a:r>
            <a:endParaRPr lang="en-US" dirty="0"/>
          </a:p>
        </p:txBody>
      </p:sp>
      <p:pic>
        <p:nvPicPr>
          <p:cNvPr id="13" name="Picture 12">
            <a:extLst>
              <a:ext uri="{FF2B5EF4-FFF2-40B4-BE49-F238E27FC236}">
                <a16:creationId xmlns:a16="http://schemas.microsoft.com/office/drawing/2014/main" id="{558AE353-4DD0-490D-9C9F-2F84CE256E11}"/>
              </a:ext>
            </a:extLst>
          </p:cNvPr>
          <p:cNvPicPr>
            <a:picLocks noChangeAspect="1"/>
          </p:cNvPicPr>
          <p:nvPr/>
        </p:nvPicPr>
        <p:blipFill>
          <a:blip r:embed="rId3"/>
          <a:srcRect/>
          <a:stretch/>
        </p:blipFill>
        <p:spPr>
          <a:xfrm>
            <a:off x="6672703" y="2835755"/>
            <a:ext cx="3221957" cy="3045064"/>
          </a:xfrm>
          <a:prstGeom prst="rect">
            <a:avLst/>
          </a:prstGeom>
        </p:spPr>
      </p:pic>
      <p:pic>
        <p:nvPicPr>
          <p:cNvPr id="15" name="Picture 14">
            <a:extLst>
              <a:ext uri="{FF2B5EF4-FFF2-40B4-BE49-F238E27FC236}">
                <a16:creationId xmlns:a16="http://schemas.microsoft.com/office/drawing/2014/main" id="{113F0E9D-7F1B-48BB-A615-0C365C8ACEE3}"/>
              </a:ext>
            </a:extLst>
          </p:cNvPr>
          <p:cNvPicPr>
            <a:picLocks noChangeAspect="1"/>
          </p:cNvPicPr>
          <p:nvPr/>
        </p:nvPicPr>
        <p:blipFill>
          <a:blip r:embed="rId4"/>
          <a:stretch>
            <a:fillRect/>
          </a:stretch>
        </p:blipFill>
        <p:spPr>
          <a:xfrm>
            <a:off x="9496262" y="5880819"/>
            <a:ext cx="1073986" cy="233208"/>
          </a:xfrm>
          <a:prstGeom prst="rect">
            <a:avLst/>
          </a:prstGeom>
        </p:spPr>
      </p:pic>
      <p:pic>
        <p:nvPicPr>
          <p:cNvPr id="23" name="Picture 22" descr="A picture containing computer&#10;&#10;Description automatically generated">
            <a:extLst>
              <a:ext uri="{FF2B5EF4-FFF2-40B4-BE49-F238E27FC236}">
                <a16:creationId xmlns:a16="http://schemas.microsoft.com/office/drawing/2014/main" id="{193DFB0A-7B70-475E-BAD8-D96023EE9CD2}"/>
              </a:ext>
            </a:extLst>
          </p:cNvPr>
          <p:cNvPicPr>
            <a:picLocks noChangeAspect="1"/>
          </p:cNvPicPr>
          <p:nvPr/>
        </p:nvPicPr>
        <p:blipFill>
          <a:blip r:embed="rId5"/>
          <a:stretch>
            <a:fillRect/>
          </a:stretch>
        </p:blipFill>
        <p:spPr>
          <a:xfrm>
            <a:off x="2545392" y="1741309"/>
            <a:ext cx="754859" cy="945107"/>
          </a:xfrm>
          <a:prstGeom prst="rect">
            <a:avLst/>
          </a:prstGeom>
        </p:spPr>
      </p:pic>
      <p:pic>
        <p:nvPicPr>
          <p:cNvPr id="25" name="Picture 24">
            <a:extLst>
              <a:ext uri="{FF2B5EF4-FFF2-40B4-BE49-F238E27FC236}">
                <a16:creationId xmlns:a16="http://schemas.microsoft.com/office/drawing/2014/main" id="{69513517-B357-4CBE-8137-9F98F34137CD}"/>
              </a:ext>
            </a:extLst>
          </p:cNvPr>
          <p:cNvPicPr>
            <a:picLocks noChangeAspect="1"/>
          </p:cNvPicPr>
          <p:nvPr/>
        </p:nvPicPr>
        <p:blipFill>
          <a:blip r:embed="rId6"/>
          <a:srcRect/>
          <a:stretch/>
        </p:blipFill>
        <p:spPr>
          <a:xfrm>
            <a:off x="2355340" y="4012662"/>
            <a:ext cx="1134965" cy="1550197"/>
          </a:xfrm>
          <a:prstGeom prst="rect">
            <a:avLst/>
          </a:prstGeom>
        </p:spPr>
      </p:pic>
      <p:pic>
        <p:nvPicPr>
          <p:cNvPr id="27" name="Picture 26">
            <a:extLst>
              <a:ext uri="{FF2B5EF4-FFF2-40B4-BE49-F238E27FC236}">
                <a16:creationId xmlns:a16="http://schemas.microsoft.com/office/drawing/2014/main" id="{3315CF56-80A0-427B-BD62-918201F991D9}"/>
              </a:ext>
            </a:extLst>
          </p:cNvPr>
          <p:cNvPicPr>
            <a:picLocks noChangeAspect="1"/>
          </p:cNvPicPr>
          <p:nvPr/>
        </p:nvPicPr>
        <p:blipFill>
          <a:blip r:embed="rId7"/>
          <a:srcRect/>
          <a:stretch/>
        </p:blipFill>
        <p:spPr>
          <a:xfrm>
            <a:off x="7567880" y="2469357"/>
            <a:ext cx="1487086" cy="1590271"/>
          </a:xfrm>
          <a:prstGeom prst="rect">
            <a:avLst/>
          </a:prstGeom>
        </p:spPr>
      </p:pic>
      <p:sp>
        <p:nvSpPr>
          <p:cNvPr id="31" name="Rectangle: Rounded Corners 30">
            <a:extLst>
              <a:ext uri="{FF2B5EF4-FFF2-40B4-BE49-F238E27FC236}">
                <a16:creationId xmlns:a16="http://schemas.microsoft.com/office/drawing/2014/main" id="{222E042C-7792-4DF7-9A2D-612DEB90B19E}"/>
              </a:ext>
            </a:extLst>
          </p:cNvPr>
          <p:cNvSpPr/>
          <p:nvPr/>
        </p:nvSpPr>
        <p:spPr bwMode="auto">
          <a:xfrm>
            <a:off x="3652261" y="3991695"/>
            <a:ext cx="675984" cy="359776"/>
          </a:xfrm>
          <a:prstGeom prst="roundRect">
            <a:avLst/>
          </a:prstGeom>
          <a:ln/>
        </p:spPr>
        <p:style>
          <a:lnRef idx="2">
            <a:schemeClr val="dk1"/>
          </a:lnRef>
          <a:fillRef idx="1">
            <a:schemeClr val="lt1"/>
          </a:fillRef>
          <a:effectRef idx="0">
            <a:schemeClr val="dk1"/>
          </a:effectRef>
          <a:fontRef idx="minor">
            <a:schemeClr val="dk1"/>
          </a:fontRef>
        </p:style>
        <p:txBody>
          <a:bodyPr rtlCol="0" anchor="b">
            <a:prstTxWarp prst="textNoShape">
              <a:avLst/>
            </a:prstTxWarp>
          </a:bodyPr>
          <a:lstStyle/>
          <a:p>
            <a:pPr algn="ctr">
              <a:spcBef>
                <a:spcPct val="0"/>
              </a:spcBef>
            </a:pPr>
            <a:r>
              <a:rPr lang="en-US" sz="1600" dirty="0" err="1">
                <a:solidFill>
                  <a:srgbClr val="000000"/>
                </a:solidFill>
              </a:rPr>
              <a:t>cmd</a:t>
            </a:r>
            <a:endParaRPr lang="en-US" sz="1600" dirty="0">
              <a:solidFill>
                <a:srgbClr val="000000"/>
              </a:solidFill>
            </a:endParaRPr>
          </a:p>
        </p:txBody>
      </p:sp>
      <p:sp>
        <p:nvSpPr>
          <p:cNvPr id="32" name="Rectangle: Rounded Corners 31">
            <a:extLst>
              <a:ext uri="{FF2B5EF4-FFF2-40B4-BE49-F238E27FC236}">
                <a16:creationId xmlns:a16="http://schemas.microsoft.com/office/drawing/2014/main" id="{CC5BB26F-0688-4C15-A942-8914C8924CF4}"/>
              </a:ext>
            </a:extLst>
          </p:cNvPr>
          <p:cNvSpPr/>
          <p:nvPr/>
        </p:nvSpPr>
        <p:spPr bwMode="auto">
          <a:xfrm>
            <a:off x="3314269" y="2326639"/>
            <a:ext cx="675984" cy="359776"/>
          </a:xfrm>
          <a:prstGeom prst="roundRect">
            <a:avLst/>
          </a:prstGeom>
          <a:ln/>
        </p:spPr>
        <p:style>
          <a:lnRef idx="2">
            <a:schemeClr val="dk1"/>
          </a:lnRef>
          <a:fillRef idx="1">
            <a:schemeClr val="lt1"/>
          </a:fillRef>
          <a:effectRef idx="0">
            <a:schemeClr val="dk1"/>
          </a:effectRef>
          <a:fontRef idx="minor">
            <a:schemeClr val="dk1"/>
          </a:fontRef>
        </p:style>
        <p:txBody>
          <a:bodyPr rtlCol="0" anchor="b">
            <a:prstTxWarp prst="textNoShape">
              <a:avLst/>
            </a:prstTxWarp>
          </a:bodyPr>
          <a:lstStyle/>
          <a:p>
            <a:pPr algn="ctr">
              <a:spcBef>
                <a:spcPct val="0"/>
              </a:spcBef>
            </a:pPr>
            <a:r>
              <a:rPr lang="en-US" sz="1600" dirty="0" err="1">
                <a:solidFill>
                  <a:srgbClr val="000000"/>
                </a:solidFill>
              </a:rPr>
              <a:t>pwn</a:t>
            </a:r>
            <a:endParaRPr lang="en-US" sz="1600" dirty="0">
              <a:solidFill>
                <a:srgbClr val="000000"/>
              </a:solidFill>
            </a:endParaRPr>
          </a:p>
        </p:txBody>
      </p:sp>
      <p:sp>
        <p:nvSpPr>
          <p:cNvPr id="33" name="Rectangle: Rounded Corners 32">
            <a:extLst>
              <a:ext uri="{FF2B5EF4-FFF2-40B4-BE49-F238E27FC236}">
                <a16:creationId xmlns:a16="http://schemas.microsoft.com/office/drawing/2014/main" id="{05CDB522-30BC-4749-85D2-4154D0736B3D}"/>
              </a:ext>
            </a:extLst>
          </p:cNvPr>
          <p:cNvSpPr/>
          <p:nvPr/>
        </p:nvSpPr>
        <p:spPr bwMode="auto">
          <a:xfrm>
            <a:off x="5682344" y="2949390"/>
            <a:ext cx="1131631" cy="359776"/>
          </a:xfrm>
          <a:prstGeom prst="roundRect">
            <a:avLst/>
          </a:prstGeom>
          <a:solidFill>
            <a:schemeClr val="accent2"/>
          </a:solidFill>
          <a:ln/>
        </p:spPr>
        <p:style>
          <a:lnRef idx="2">
            <a:schemeClr val="dk1"/>
          </a:lnRef>
          <a:fillRef idx="1">
            <a:schemeClr val="lt1"/>
          </a:fillRef>
          <a:effectRef idx="0">
            <a:schemeClr val="dk1"/>
          </a:effectRef>
          <a:fontRef idx="minor">
            <a:schemeClr val="dk1"/>
          </a:fontRef>
        </p:style>
        <p:txBody>
          <a:bodyPr rtlCol="0" anchor="b">
            <a:prstTxWarp prst="textNoShape">
              <a:avLst/>
            </a:prstTxWarp>
          </a:bodyPr>
          <a:lstStyle/>
          <a:p>
            <a:pPr algn="ctr">
              <a:spcBef>
                <a:spcPct val="0"/>
              </a:spcBef>
            </a:pPr>
            <a:r>
              <a:rPr lang="en-US" sz="1600" dirty="0">
                <a:solidFill>
                  <a:srgbClr val="000000"/>
                </a:solidFill>
              </a:rPr>
              <a:t>ERR: </a:t>
            </a:r>
            <a:r>
              <a:rPr lang="en-US" sz="1600" dirty="0" err="1">
                <a:solidFill>
                  <a:srgbClr val="000000"/>
                </a:solidFill>
              </a:rPr>
              <a:t>pwn</a:t>
            </a:r>
            <a:endParaRPr lang="en-US" sz="1600" dirty="0">
              <a:solidFill>
                <a:srgbClr val="000000"/>
              </a:solidFill>
            </a:endParaRPr>
          </a:p>
        </p:txBody>
      </p:sp>
      <p:pic>
        <p:nvPicPr>
          <p:cNvPr id="35" name="Picture 34">
            <a:extLst>
              <a:ext uri="{FF2B5EF4-FFF2-40B4-BE49-F238E27FC236}">
                <a16:creationId xmlns:a16="http://schemas.microsoft.com/office/drawing/2014/main" id="{7B06AFDB-A23B-4959-9ED7-4D91E99AE800}"/>
              </a:ext>
            </a:extLst>
          </p:cNvPr>
          <p:cNvPicPr>
            <a:picLocks noChangeAspect="1"/>
          </p:cNvPicPr>
          <p:nvPr/>
        </p:nvPicPr>
        <p:blipFill>
          <a:blip r:embed="rId8"/>
          <a:srcRect/>
          <a:stretch/>
        </p:blipFill>
        <p:spPr>
          <a:xfrm>
            <a:off x="7567880" y="2469356"/>
            <a:ext cx="1503580" cy="1607910"/>
          </a:xfrm>
          <a:prstGeom prst="rect">
            <a:avLst/>
          </a:prstGeom>
        </p:spPr>
      </p:pic>
      <p:pic>
        <p:nvPicPr>
          <p:cNvPr id="39" name="Picture 38">
            <a:extLst>
              <a:ext uri="{FF2B5EF4-FFF2-40B4-BE49-F238E27FC236}">
                <a16:creationId xmlns:a16="http://schemas.microsoft.com/office/drawing/2014/main" id="{5A42DF9D-CFAE-4A61-92F2-E60B6FEBCF66}"/>
              </a:ext>
            </a:extLst>
          </p:cNvPr>
          <p:cNvPicPr>
            <a:picLocks noChangeAspect="1"/>
          </p:cNvPicPr>
          <p:nvPr/>
        </p:nvPicPr>
        <p:blipFill>
          <a:blip r:embed="rId9"/>
          <a:srcRect/>
          <a:stretch/>
        </p:blipFill>
        <p:spPr>
          <a:xfrm>
            <a:off x="7567880" y="2467132"/>
            <a:ext cx="1503580" cy="1607910"/>
          </a:xfrm>
          <a:prstGeom prst="rect">
            <a:avLst/>
          </a:prstGeom>
        </p:spPr>
      </p:pic>
      <p:sp>
        <p:nvSpPr>
          <p:cNvPr id="2" name="TextBox 1">
            <a:extLst>
              <a:ext uri="{FF2B5EF4-FFF2-40B4-BE49-F238E27FC236}">
                <a16:creationId xmlns:a16="http://schemas.microsoft.com/office/drawing/2014/main" id="{B00CA366-5831-4441-A54B-1D8C8970B6A4}"/>
              </a:ext>
            </a:extLst>
          </p:cNvPr>
          <p:cNvSpPr txBox="1"/>
          <p:nvPr/>
        </p:nvSpPr>
        <p:spPr>
          <a:xfrm>
            <a:off x="7076269" y="6107680"/>
            <a:ext cx="3493979" cy="276999"/>
          </a:xfrm>
          <a:prstGeom prst="rect">
            <a:avLst/>
          </a:prstGeom>
          <a:noFill/>
        </p:spPr>
        <p:txBody>
          <a:bodyPr wrap="square" rtlCol="0">
            <a:spAutoFit/>
          </a:bodyPr>
          <a:lstStyle/>
          <a:p>
            <a:pPr algn="r"/>
            <a:r>
              <a:rPr lang="en-US" sz="1200" dirty="0"/>
              <a:t>Original Illustration by Dan </a:t>
            </a:r>
            <a:r>
              <a:rPr lang="en-US" sz="1200" dirty="0" err="1"/>
              <a:t>Merl</a:t>
            </a:r>
            <a:r>
              <a:rPr lang="en-US" sz="1200" dirty="0"/>
              <a:t> (merl1@llnl.gov)</a:t>
            </a:r>
          </a:p>
        </p:txBody>
      </p:sp>
      <p:sp>
        <p:nvSpPr>
          <p:cNvPr id="3" name="Rectangle 2">
            <a:extLst>
              <a:ext uri="{FF2B5EF4-FFF2-40B4-BE49-F238E27FC236}">
                <a16:creationId xmlns:a16="http://schemas.microsoft.com/office/drawing/2014/main" id="{DB6D0FDF-99B2-4D07-8DDE-AE19FDF44A3F}"/>
              </a:ext>
            </a:extLst>
          </p:cNvPr>
          <p:cNvSpPr/>
          <p:nvPr/>
        </p:nvSpPr>
        <p:spPr bwMode="auto">
          <a:xfrm>
            <a:off x="6813974" y="1565048"/>
            <a:ext cx="980768" cy="359776"/>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rtlCol="0" anchor="ctr">
            <a:prstTxWarp prst="textNoShape">
              <a:avLst/>
            </a:prstTxWarp>
          </a:bodyPr>
          <a:lstStyle/>
          <a:p>
            <a:pPr algn="ctr">
              <a:spcBef>
                <a:spcPct val="0"/>
              </a:spcBef>
            </a:pPr>
            <a:r>
              <a:rPr lang="en-US" sz="1600" dirty="0">
                <a:solidFill>
                  <a:schemeClr val="bg1"/>
                </a:solidFill>
              </a:rPr>
              <a:t>DERMS</a:t>
            </a:r>
          </a:p>
        </p:txBody>
      </p:sp>
      <p:sp>
        <p:nvSpPr>
          <p:cNvPr id="16" name="Rectangle 15">
            <a:extLst>
              <a:ext uri="{FF2B5EF4-FFF2-40B4-BE49-F238E27FC236}">
                <a16:creationId xmlns:a16="http://schemas.microsoft.com/office/drawing/2014/main" id="{83A5F721-8E12-4C3F-99FA-455F38E44D7E}"/>
              </a:ext>
            </a:extLst>
          </p:cNvPr>
          <p:cNvSpPr/>
          <p:nvPr/>
        </p:nvSpPr>
        <p:spPr bwMode="auto">
          <a:xfrm>
            <a:off x="6940346" y="4963197"/>
            <a:ext cx="1017768" cy="490546"/>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rtlCol="0" anchor="ctr">
            <a:prstTxWarp prst="textNoShape">
              <a:avLst/>
            </a:prstTxWarp>
          </a:bodyPr>
          <a:lstStyle/>
          <a:p>
            <a:pPr algn="ctr">
              <a:spcBef>
                <a:spcPct val="0"/>
              </a:spcBef>
            </a:pPr>
            <a:r>
              <a:rPr lang="en-US" sz="1600" dirty="0">
                <a:solidFill>
                  <a:schemeClr val="bg1"/>
                </a:solidFill>
              </a:rPr>
              <a:t>Smart Inverters</a:t>
            </a:r>
          </a:p>
        </p:txBody>
      </p:sp>
      <p:cxnSp>
        <p:nvCxnSpPr>
          <p:cNvPr id="8" name="Straight Arrow Connector 7">
            <a:extLst>
              <a:ext uri="{FF2B5EF4-FFF2-40B4-BE49-F238E27FC236}">
                <a16:creationId xmlns:a16="http://schemas.microsoft.com/office/drawing/2014/main" id="{668A7927-CC1C-49F3-BB54-946C612675FD}"/>
              </a:ext>
            </a:extLst>
          </p:cNvPr>
          <p:cNvCxnSpPr>
            <a:cxnSpLocks/>
            <a:stCxn id="3" idx="2"/>
          </p:cNvCxnSpPr>
          <p:nvPr/>
        </p:nvCxnSpPr>
        <p:spPr>
          <a:xfrm>
            <a:off x="7304359" y="1924825"/>
            <a:ext cx="5901" cy="98030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9" name="Connector: Elbow 18">
            <a:extLst>
              <a:ext uri="{FF2B5EF4-FFF2-40B4-BE49-F238E27FC236}">
                <a16:creationId xmlns:a16="http://schemas.microsoft.com/office/drawing/2014/main" id="{8AC700B0-CFC3-4ADD-9699-CAC4CE2B2EDB}"/>
              </a:ext>
            </a:extLst>
          </p:cNvPr>
          <p:cNvCxnSpPr>
            <a:cxnSpLocks/>
            <a:stCxn id="16" idx="3"/>
          </p:cNvCxnSpPr>
          <p:nvPr/>
        </p:nvCxnSpPr>
        <p:spPr>
          <a:xfrm flipV="1">
            <a:off x="7958115" y="4604658"/>
            <a:ext cx="1142343" cy="603812"/>
          </a:xfrm>
          <a:prstGeom prst="bentConnector3">
            <a:avLst>
              <a:gd name="adj1" fmla="val 100028"/>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9" name="Connector: Elbow 28">
            <a:extLst>
              <a:ext uri="{FF2B5EF4-FFF2-40B4-BE49-F238E27FC236}">
                <a16:creationId xmlns:a16="http://schemas.microsoft.com/office/drawing/2014/main" id="{A71FC7B9-0BF1-49CF-8E7E-59CF4EADBA37}"/>
              </a:ext>
            </a:extLst>
          </p:cNvPr>
          <p:cNvCxnSpPr>
            <a:cxnSpLocks/>
            <a:stCxn id="16" idx="3"/>
          </p:cNvCxnSpPr>
          <p:nvPr/>
        </p:nvCxnSpPr>
        <p:spPr>
          <a:xfrm flipV="1">
            <a:off x="7958115" y="3995058"/>
            <a:ext cx="287815" cy="1213412"/>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sp>
        <p:nvSpPr>
          <p:cNvPr id="30" name="Rectangle 29">
            <a:extLst>
              <a:ext uri="{FF2B5EF4-FFF2-40B4-BE49-F238E27FC236}">
                <a16:creationId xmlns:a16="http://schemas.microsoft.com/office/drawing/2014/main" id="{C6060613-2A7A-48E6-BA7B-2EFF27515B42}"/>
              </a:ext>
            </a:extLst>
          </p:cNvPr>
          <p:cNvSpPr/>
          <p:nvPr/>
        </p:nvSpPr>
        <p:spPr bwMode="auto">
          <a:xfrm>
            <a:off x="6072009" y="1313260"/>
            <a:ext cx="2476500" cy="79187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rtlCol="0" anchor="ctr">
            <a:prstTxWarp prst="textNoShape">
              <a:avLst/>
            </a:prstTxWarp>
          </a:bodyPr>
          <a:lstStyle/>
          <a:p>
            <a:pPr algn="ctr">
              <a:spcBef>
                <a:spcPct val="0"/>
              </a:spcBef>
            </a:pPr>
            <a:r>
              <a:rPr lang="en-US" sz="1600" dirty="0">
                <a:solidFill>
                  <a:schemeClr val="bg1"/>
                </a:solidFill>
              </a:rPr>
              <a:t>Distributed Energy Resource Management System (DERMS)</a:t>
            </a:r>
          </a:p>
        </p:txBody>
      </p:sp>
      <p:cxnSp>
        <p:nvCxnSpPr>
          <p:cNvPr id="34" name="Straight Arrow Connector 33">
            <a:extLst>
              <a:ext uri="{FF2B5EF4-FFF2-40B4-BE49-F238E27FC236}">
                <a16:creationId xmlns:a16="http://schemas.microsoft.com/office/drawing/2014/main" id="{87AE9013-7B33-4F84-932F-3BA25D5D3DAF}"/>
              </a:ext>
            </a:extLst>
          </p:cNvPr>
          <p:cNvCxnSpPr>
            <a:cxnSpLocks/>
            <a:stCxn id="30" idx="2"/>
          </p:cNvCxnSpPr>
          <p:nvPr/>
        </p:nvCxnSpPr>
        <p:spPr>
          <a:xfrm>
            <a:off x="7310259" y="2105133"/>
            <a:ext cx="0" cy="799993"/>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54508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10" presetClass="entr" presetSubtype="0" fill="hold" grpId="1" nodeType="afterEffect">
                                  <p:stCondLst>
                                    <p:cond delay="300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000"/>
                                        <p:tgtEl>
                                          <p:spTgt spid="16"/>
                                        </p:tgtEl>
                                      </p:cBhvr>
                                    </p:animEffect>
                                  </p:childTnLst>
                                </p:cTn>
                              </p:par>
                              <p:par>
                                <p:cTn id="19" presetID="10" presetClass="entr" presetSubtype="0" fill="hold" grpId="1" nodeType="withEffect">
                                  <p:stCondLst>
                                    <p:cond delay="300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2000"/>
                                        <p:tgtEl>
                                          <p:spTgt spid="30"/>
                                        </p:tgtEl>
                                      </p:cBhvr>
                                    </p:animEffect>
                                  </p:childTnLst>
                                </p:cTn>
                              </p:par>
                              <p:par>
                                <p:cTn id="22" presetID="10" presetClass="entr" presetSubtype="0" fill="hold" nodeType="withEffect">
                                  <p:stCondLst>
                                    <p:cond delay="300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2000"/>
                                        <p:tgtEl>
                                          <p:spTgt spid="29"/>
                                        </p:tgtEl>
                                      </p:cBhvr>
                                    </p:animEffect>
                                  </p:childTnLst>
                                </p:cTn>
                              </p:par>
                              <p:par>
                                <p:cTn id="25" presetID="10" presetClass="entr" presetSubtype="0" fill="hold" nodeType="withEffect">
                                  <p:stCondLst>
                                    <p:cond delay="300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2000"/>
                                        <p:tgtEl>
                                          <p:spTgt spid="19"/>
                                        </p:tgtEl>
                                      </p:cBhvr>
                                    </p:animEffect>
                                  </p:childTnLst>
                                </p:cTn>
                              </p:par>
                              <p:par>
                                <p:cTn id="28" presetID="10" presetClass="entr" presetSubtype="0" fill="hold" nodeType="withEffect">
                                  <p:stCondLst>
                                    <p:cond delay="300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childTnLst>
                                </p:cTn>
                              </p:par>
                            </p:childTnLst>
                          </p:cTn>
                        </p:par>
                        <p:par>
                          <p:cTn id="31" fill="hold">
                            <p:stCondLst>
                              <p:cond delay="5500"/>
                            </p:stCondLst>
                            <p:childTnLst>
                              <p:par>
                                <p:cTn id="32" presetID="10" presetClass="exit" presetSubtype="0" fill="hold" grpId="0" nodeType="afterEffect">
                                  <p:stCondLst>
                                    <p:cond delay="2650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0" presetClass="exit" presetSubtype="0" fill="hold" nodeType="withEffect">
                                  <p:stCondLst>
                                    <p:cond delay="26500"/>
                                  </p:stCondLst>
                                  <p:childTnLst>
                                    <p:animEffect transition="out" filter="fade">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par>
                                <p:cTn id="38" presetID="10" presetClass="exit" presetSubtype="0" fill="hold" nodeType="withEffect">
                                  <p:stCondLst>
                                    <p:cond delay="2650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par>
                                <p:cTn id="41" presetID="10" presetClass="exit" presetSubtype="0" fill="hold" nodeType="withEffect">
                                  <p:stCondLst>
                                    <p:cond delay="26500"/>
                                  </p:stCondLst>
                                  <p:childTnLst>
                                    <p:animEffect transition="out" filter="fade">
                                      <p:cBhvr>
                                        <p:cTn id="42" dur="500"/>
                                        <p:tgtEl>
                                          <p:spTgt spid="34"/>
                                        </p:tgtEl>
                                      </p:cBhvr>
                                    </p:animEffect>
                                    <p:set>
                                      <p:cBhvr>
                                        <p:cTn id="43" dur="1" fill="hold">
                                          <p:stCondLst>
                                            <p:cond delay="499"/>
                                          </p:stCondLst>
                                        </p:cTn>
                                        <p:tgtEl>
                                          <p:spTgt spid="34"/>
                                        </p:tgtEl>
                                        <p:attrNameLst>
                                          <p:attrName>style.visibility</p:attrName>
                                        </p:attrNameLst>
                                      </p:cBhvr>
                                      <p:to>
                                        <p:strVal val="hidden"/>
                                      </p:to>
                                    </p:set>
                                  </p:childTnLst>
                                </p:cTn>
                              </p:par>
                              <p:par>
                                <p:cTn id="44" presetID="10" presetClass="entr" presetSubtype="0" fill="hold" nodeType="withEffect">
                                  <p:stCondLst>
                                    <p:cond delay="2650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xit" presetSubtype="0" fill="hold" grpId="0" nodeType="withEffect">
                                  <p:stCondLst>
                                    <p:cond delay="26500"/>
                                  </p:stCondLst>
                                  <p:childTnLst>
                                    <p:animEffect transition="out" filter="fade">
                                      <p:cBhvr>
                                        <p:cTn id="48" dur="500"/>
                                        <p:tgtEl>
                                          <p:spTgt spid="30"/>
                                        </p:tgtEl>
                                      </p:cBhvr>
                                    </p:animEffect>
                                    <p:set>
                                      <p:cBhvr>
                                        <p:cTn id="49" dur="1" fill="hold">
                                          <p:stCondLst>
                                            <p:cond delay="499"/>
                                          </p:stCondLst>
                                        </p:cTn>
                                        <p:tgtEl>
                                          <p:spTgt spid="30"/>
                                        </p:tgtEl>
                                        <p:attrNameLst>
                                          <p:attrName>style.visibility</p:attrName>
                                        </p:attrNameLst>
                                      </p:cBhvr>
                                      <p:to>
                                        <p:strVal val="hidden"/>
                                      </p:to>
                                    </p:set>
                                  </p:childTnLst>
                                </p:cTn>
                              </p:par>
                              <p:par>
                                <p:cTn id="50" presetID="10" presetClass="entr" presetSubtype="0" fill="hold" grpId="0" nodeType="withEffect">
                                  <p:stCondLst>
                                    <p:cond delay="2650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par>
                                <p:cTn id="53" presetID="53" presetClass="entr" presetSubtype="16"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childTnLst>
                          </p:cTn>
                        </p:par>
                        <p:par>
                          <p:cTn id="58" fill="hold">
                            <p:stCondLst>
                              <p:cond delay="32500"/>
                            </p:stCondLst>
                            <p:childTnLst>
                              <p:par>
                                <p:cTn id="59" presetID="1" presetClass="entr" presetSubtype="0" fill="hold" grpId="3" nodeType="afterEffect">
                                  <p:stCondLst>
                                    <p:cond delay="5000"/>
                                  </p:stCondLst>
                                  <p:childTnLst>
                                    <p:set>
                                      <p:cBhvr>
                                        <p:cTn id="60" dur="1" fill="hold">
                                          <p:stCondLst>
                                            <p:cond delay="0"/>
                                          </p:stCondLst>
                                        </p:cTn>
                                        <p:tgtEl>
                                          <p:spTgt spid="31"/>
                                        </p:tgtEl>
                                        <p:attrNameLst>
                                          <p:attrName>style.visibility</p:attrName>
                                        </p:attrNameLst>
                                      </p:cBhvr>
                                      <p:to>
                                        <p:strVal val="visible"/>
                                      </p:to>
                                    </p:set>
                                  </p:childTnLst>
                                </p:cTn>
                              </p:par>
                            </p:childTnLst>
                          </p:cTn>
                        </p:par>
                        <p:par>
                          <p:cTn id="61" fill="hold">
                            <p:stCondLst>
                              <p:cond delay="37500"/>
                            </p:stCondLst>
                            <p:childTnLst>
                              <p:par>
                                <p:cTn id="62" presetID="42" presetClass="path" presetSubtype="0" accel="50000" decel="50000" fill="hold" grpId="0" nodeType="afterEffect">
                                  <p:stCondLst>
                                    <p:cond delay="0"/>
                                  </p:stCondLst>
                                  <p:childTnLst>
                                    <p:animMotion origin="layout" path="M 1.94444E-6 -1.85185E-6 L 0.25296 -0.15185 " pathEditMode="relative" rAng="0" ptsTypes="AA">
                                      <p:cBhvr>
                                        <p:cTn id="63" dur="4000" fill="hold"/>
                                        <p:tgtEl>
                                          <p:spTgt spid="31"/>
                                        </p:tgtEl>
                                        <p:attrNameLst>
                                          <p:attrName>ppt_x</p:attrName>
                                          <p:attrName>ppt_y</p:attrName>
                                        </p:attrNameLst>
                                      </p:cBhvr>
                                      <p:rCtr x="13264" y="-7546"/>
                                    </p:animMotion>
                                  </p:childTnLst>
                                </p:cTn>
                              </p:par>
                            </p:childTnLst>
                          </p:cTn>
                        </p:par>
                        <p:par>
                          <p:cTn id="64" fill="hold">
                            <p:stCondLst>
                              <p:cond delay="41500"/>
                            </p:stCondLst>
                            <p:childTnLst>
                              <p:par>
                                <p:cTn id="65" presetID="1" presetClass="entr" presetSubtype="0" fill="hold" nodeType="afterEffect">
                                  <p:stCondLst>
                                    <p:cond delay="1500"/>
                                  </p:stCondLst>
                                  <p:childTnLst>
                                    <p:set>
                                      <p:cBhvr>
                                        <p:cTn id="66" dur="1" fill="hold">
                                          <p:stCondLst>
                                            <p:cond delay="0"/>
                                          </p:stCondLst>
                                        </p:cTn>
                                        <p:tgtEl>
                                          <p:spTgt spid="27"/>
                                        </p:tgtEl>
                                        <p:attrNameLst>
                                          <p:attrName>style.visibility</p:attrName>
                                        </p:attrNameLst>
                                      </p:cBhvr>
                                      <p:to>
                                        <p:strVal val="visible"/>
                                      </p:to>
                                    </p:set>
                                  </p:childTnLst>
                                </p:cTn>
                              </p:par>
                            </p:childTnLst>
                          </p:cTn>
                        </p:par>
                        <p:par>
                          <p:cTn id="67" fill="hold">
                            <p:stCondLst>
                              <p:cond delay="43000"/>
                            </p:stCondLst>
                            <p:childTnLst>
                              <p:par>
                                <p:cTn id="68" presetID="26" presetClass="emph" presetSubtype="0" repeatCount="4000" fill="hold" nodeType="afterEffect">
                                  <p:stCondLst>
                                    <p:cond delay="0"/>
                                  </p:stCondLst>
                                  <p:childTnLst>
                                    <p:animEffect transition="out" filter="fade">
                                      <p:cBhvr>
                                        <p:cTn id="69" dur="1000" tmFilter="0, 0; .2, .5; .8, .5; 1, 0"/>
                                        <p:tgtEl>
                                          <p:spTgt spid="27"/>
                                        </p:tgtEl>
                                      </p:cBhvr>
                                    </p:animEffect>
                                    <p:animScale>
                                      <p:cBhvr>
                                        <p:cTn id="70" dur="500" autoRev="1" fill="hold"/>
                                        <p:tgtEl>
                                          <p:spTgt spid="27"/>
                                        </p:tgtEl>
                                      </p:cBhvr>
                                      <p:by x="105000" y="105000"/>
                                    </p:animScale>
                                  </p:childTnLst>
                                </p:cTn>
                              </p:par>
                            </p:childTnLst>
                          </p:cTn>
                        </p:par>
                        <p:par>
                          <p:cTn id="71" fill="hold">
                            <p:stCondLst>
                              <p:cond delay="47000"/>
                            </p:stCondLst>
                            <p:childTnLst>
                              <p:par>
                                <p:cTn id="72" presetID="1" presetClass="exit" presetSubtype="0" fill="hold" nodeType="afterEffect">
                                  <p:stCondLst>
                                    <p:cond delay="0"/>
                                  </p:stCondLst>
                                  <p:childTnLst>
                                    <p:set>
                                      <p:cBhvr>
                                        <p:cTn id="73" dur="1" fill="hold">
                                          <p:stCondLst>
                                            <p:cond delay="0"/>
                                          </p:stCondLst>
                                        </p:cTn>
                                        <p:tgtEl>
                                          <p:spTgt spid="27"/>
                                        </p:tgtEl>
                                        <p:attrNameLst>
                                          <p:attrName>style.visibility</p:attrName>
                                        </p:attrNameLst>
                                      </p:cBhvr>
                                      <p:to>
                                        <p:strVal val="hidden"/>
                                      </p:to>
                                    </p:set>
                                  </p:childTnLst>
                                </p:cTn>
                              </p:par>
                            </p:childTnLst>
                          </p:cTn>
                        </p:par>
                        <p:par>
                          <p:cTn id="74" fill="hold">
                            <p:stCondLst>
                              <p:cond delay="4700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3000" fill="hold"/>
                                        <p:tgtEl>
                                          <p:spTgt spid="35"/>
                                        </p:tgtEl>
                                        <p:attrNameLst>
                                          <p:attrName>ppt_w</p:attrName>
                                        </p:attrNameLst>
                                      </p:cBhvr>
                                      <p:tavLst>
                                        <p:tav tm="0">
                                          <p:val>
                                            <p:fltVal val="0"/>
                                          </p:val>
                                        </p:tav>
                                        <p:tav tm="100000">
                                          <p:val>
                                            <p:strVal val="#ppt_w"/>
                                          </p:val>
                                        </p:tav>
                                      </p:tavLst>
                                    </p:anim>
                                    <p:anim calcmode="lin" valueType="num">
                                      <p:cBhvr>
                                        <p:cTn id="78" dur="3000" fill="hold"/>
                                        <p:tgtEl>
                                          <p:spTgt spid="35"/>
                                        </p:tgtEl>
                                        <p:attrNameLst>
                                          <p:attrName>ppt_h</p:attrName>
                                        </p:attrNameLst>
                                      </p:cBhvr>
                                      <p:tavLst>
                                        <p:tav tm="0">
                                          <p:val>
                                            <p:fltVal val="0"/>
                                          </p:val>
                                        </p:tav>
                                        <p:tav tm="100000">
                                          <p:val>
                                            <p:strVal val="#ppt_h"/>
                                          </p:val>
                                        </p:tav>
                                      </p:tavLst>
                                    </p:anim>
                                    <p:animEffect transition="in" filter="fade">
                                      <p:cBhvr>
                                        <p:cTn id="79" dur="3000"/>
                                        <p:tgtEl>
                                          <p:spTgt spid="35"/>
                                        </p:tgtEl>
                                      </p:cBhvr>
                                    </p:animEffect>
                                  </p:childTnLst>
                                </p:cTn>
                              </p:par>
                            </p:childTnLst>
                          </p:cTn>
                        </p:par>
                        <p:par>
                          <p:cTn id="80" fill="hold">
                            <p:stCondLst>
                              <p:cond delay="50000"/>
                            </p:stCondLst>
                            <p:childTnLst>
                              <p:par>
                                <p:cTn id="81" presetID="1" presetClass="emph" presetSubtype="2" fill="hold" grpId="1" nodeType="afterEffect">
                                  <p:stCondLst>
                                    <p:cond delay="0"/>
                                  </p:stCondLst>
                                  <p:childTnLst>
                                    <p:animClr clrSpc="rgb" dir="cw">
                                      <p:cBhvr>
                                        <p:cTn id="82" dur="2000" fill="hold"/>
                                        <p:tgtEl>
                                          <p:spTgt spid="31"/>
                                        </p:tgtEl>
                                        <p:attrNameLst>
                                          <p:attrName>fillcolor</p:attrName>
                                        </p:attrNameLst>
                                      </p:cBhvr>
                                      <p:to>
                                        <a:srgbClr val="00B050"/>
                                      </p:to>
                                    </p:animClr>
                                    <p:set>
                                      <p:cBhvr>
                                        <p:cTn id="83" dur="2000" fill="hold"/>
                                        <p:tgtEl>
                                          <p:spTgt spid="31"/>
                                        </p:tgtEl>
                                        <p:attrNameLst>
                                          <p:attrName>fill.type</p:attrName>
                                        </p:attrNameLst>
                                      </p:cBhvr>
                                      <p:to>
                                        <p:strVal val="solid"/>
                                      </p:to>
                                    </p:set>
                                    <p:set>
                                      <p:cBhvr>
                                        <p:cTn id="84" dur="2000" fill="hold"/>
                                        <p:tgtEl>
                                          <p:spTgt spid="31"/>
                                        </p:tgtEl>
                                        <p:attrNameLst>
                                          <p:attrName>fill.on</p:attrName>
                                        </p:attrNameLst>
                                      </p:cBhvr>
                                      <p:to>
                                        <p:strVal val="true"/>
                                      </p:to>
                                    </p:set>
                                  </p:childTnLst>
                                </p:cTn>
                              </p:par>
                            </p:childTnLst>
                          </p:cTn>
                        </p:par>
                        <p:par>
                          <p:cTn id="85" fill="hold">
                            <p:stCondLst>
                              <p:cond delay="52000"/>
                            </p:stCondLst>
                            <p:childTnLst>
                              <p:par>
                                <p:cTn id="86" presetID="53" presetClass="exit" presetSubtype="32" fill="hold" nodeType="afterEffect">
                                  <p:stCondLst>
                                    <p:cond delay="0"/>
                                  </p:stCondLst>
                                  <p:childTnLst>
                                    <p:anim calcmode="lin" valueType="num">
                                      <p:cBhvr>
                                        <p:cTn id="87" dur="500"/>
                                        <p:tgtEl>
                                          <p:spTgt spid="35"/>
                                        </p:tgtEl>
                                        <p:attrNameLst>
                                          <p:attrName>ppt_w</p:attrName>
                                        </p:attrNameLst>
                                      </p:cBhvr>
                                      <p:tavLst>
                                        <p:tav tm="0">
                                          <p:val>
                                            <p:strVal val="ppt_w"/>
                                          </p:val>
                                        </p:tav>
                                        <p:tav tm="100000">
                                          <p:val>
                                            <p:fltVal val="0"/>
                                          </p:val>
                                        </p:tav>
                                      </p:tavLst>
                                    </p:anim>
                                    <p:anim calcmode="lin" valueType="num">
                                      <p:cBhvr>
                                        <p:cTn id="88" dur="500"/>
                                        <p:tgtEl>
                                          <p:spTgt spid="35"/>
                                        </p:tgtEl>
                                        <p:attrNameLst>
                                          <p:attrName>ppt_h</p:attrName>
                                        </p:attrNameLst>
                                      </p:cBhvr>
                                      <p:tavLst>
                                        <p:tav tm="0">
                                          <p:val>
                                            <p:strVal val="ppt_h"/>
                                          </p:val>
                                        </p:tav>
                                        <p:tav tm="100000">
                                          <p:val>
                                            <p:fltVal val="0"/>
                                          </p:val>
                                        </p:tav>
                                      </p:tavLst>
                                    </p:anim>
                                    <p:animEffect transition="out" filter="fade">
                                      <p:cBhvr>
                                        <p:cTn id="89" dur="500"/>
                                        <p:tgtEl>
                                          <p:spTgt spid="35"/>
                                        </p:tgtEl>
                                      </p:cBhvr>
                                    </p:animEffect>
                                    <p:set>
                                      <p:cBhvr>
                                        <p:cTn id="90" dur="1" fill="hold">
                                          <p:stCondLst>
                                            <p:cond delay="499"/>
                                          </p:stCondLst>
                                        </p:cTn>
                                        <p:tgtEl>
                                          <p:spTgt spid="35"/>
                                        </p:tgtEl>
                                        <p:attrNameLst>
                                          <p:attrName>style.visibility</p:attrName>
                                        </p:attrNameLst>
                                      </p:cBhvr>
                                      <p:to>
                                        <p:strVal val="hidden"/>
                                      </p:to>
                                    </p:set>
                                  </p:childTnLst>
                                </p:cTn>
                              </p:par>
                              <p:par>
                                <p:cTn id="91" presetID="6" presetClass="emph" presetSubtype="0" fill="hold" grpId="4" nodeType="withEffect">
                                  <p:stCondLst>
                                    <p:cond delay="0"/>
                                  </p:stCondLst>
                                  <p:childTnLst>
                                    <p:animScale>
                                      <p:cBhvr>
                                        <p:cTn id="92" dur="1000" fill="hold"/>
                                        <p:tgtEl>
                                          <p:spTgt spid="31"/>
                                        </p:tgtEl>
                                      </p:cBhvr>
                                      <p:by x="25000" y="25000"/>
                                    </p:animScale>
                                  </p:childTnLst>
                                </p:cTn>
                              </p:par>
                            </p:childTnLst>
                          </p:cTn>
                        </p:par>
                        <p:par>
                          <p:cTn id="93" fill="hold">
                            <p:stCondLst>
                              <p:cond delay="53000"/>
                            </p:stCondLst>
                            <p:childTnLst>
                              <p:par>
                                <p:cTn id="94" presetID="0" presetClass="path" presetSubtype="0" accel="50000" decel="50000" fill="hold" grpId="5" nodeType="afterEffect">
                                  <p:stCondLst>
                                    <p:cond delay="0"/>
                                  </p:stCondLst>
                                  <p:childTnLst>
                                    <p:animMotion origin="layout" path="M 0.253 -0.15185 C 0.27826 -0.1081 0.25717 -0.08889 0.32891 -0.02014 L 0.34271 -0.00301 C 0.34506 -0.00764 0.34506 -0.01204 0.34818 -0.01643 C 0.3517 -0.02245 0.34453 -0.03426 0.34818 -0.03958 C 0.34818 -0.0456 0.34987 -0.01504 0.34935 -0.01805 C 0.3487 -0.02106 0.34206 -0.01134 0.34206 -0.00625 C 0.33907 -0.00092 0.40964 0.09005 0.40664 0.09676 L 0.41745 0.08403 C 0.42162 0.08102 0.4168 0.0669 0.42084 0.06389 C 0.42162 0.05278 0.4198 0.06065 0.42058 0.05023 " pathEditMode="relative" rAng="0" ptsTypes="AAAAAAAAAAA">
                                      <p:cBhvr>
                                        <p:cTn id="95" dur="4000" fill="hold"/>
                                        <p:tgtEl>
                                          <p:spTgt spid="31"/>
                                        </p:tgtEl>
                                        <p:attrNameLst>
                                          <p:attrName>ppt_x</p:attrName>
                                          <p:attrName>ppt_y</p:attrName>
                                        </p:attrNameLst>
                                      </p:cBhvr>
                                      <p:rCtr x="8398" y="12431"/>
                                    </p:animMotion>
                                  </p:childTnLst>
                                </p:cTn>
                              </p:par>
                            </p:childTnLst>
                          </p:cTn>
                        </p:par>
                        <p:par>
                          <p:cTn id="96" fill="hold">
                            <p:stCondLst>
                              <p:cond delay="57000"/>
                            </p:stCondLst>
                            <p:childTnLst>
                              <p:par>
                                <p:cTn id="97" presetID="1" presetClass="exit" presetSubtype="0" fill="hold" grpId="2" nodeType="afterEffect">
                                  <p:stCondLst>
                                    <p:cond delay="0"/>
                                  </p:stCondLst>
                                  <p:childTnLst>
                                    <p:set>
                                      <p:cBhvr>
                                        <p:cTn id="98" dur="1" fill="hold">
                                          <p:stCondLst>
                                            <p:cond delay="0"/>
                                          </p:stCondLst>
                                        </p:cTn>
                                        <p:tgtEl>
                                          <p:spTgt spid="31"/>
                                        </p:tgtEl>
                                        <p:attrNameLst>
                                          <p:attrName>style.visibility</p:attrName>
                                        </p:attrNameLst>
                                      </p:cBhvr>
                                      <p:to>
                                        <p:strVal val="hidden"/>
                                      </p:to>
                                    </p:set>
                                  </p:childTnLst>
                                </p:cTn>
                              </p:par>
                            </p:childTnLst>
                          </p:cTn>
                        </p:par>
                        <p:par>
                          <p:cTn id="99" fill="hold">
                            <p:stCondLst>
                              <p:cond delay="57000"/>
                            </p:stCondLst>
                            <p:childTnLst>
                              <p:par>
                                <p:cTn id="100" presetID="53" presetClass="entr" presetSubtype="16" fill="hold" nodeType="after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p:cTn id="102" dur="1500" fill="hold"/>
                                        <p:tgtEl>
                                          <p:spTgt spid="23"/>
                                        </p:tgtEl>
                                        <p:attrNameLst>
                                          <p:attrName>ppt_w</p:attrName>
                                        </p:attrNameLst>
                                      </p:cBhvr>
                                      <p:tavLst>
                                        <p:tav tm="0">
                                          <p:val>
                                            <p:fltVal val="0"/>
                                          </p:val>
                                        </p:tav>
                                        <p:tav tm="100000">
                                          <p:val>
                                            <p:strVal val="#ppt_w"/>
                                          </p:val>
                                        </p:tav>
                                      </p:tavLst>
                                    </p:anim>
                                    <p:anim calcmode="lin" valueType="num">
                                      <p:cBhvr>
                                        <p:cTn id="103" dur="1500" fill="hold"/>
                                        <p:tgtEl>
                                          <p:spTgt spid="23"/>
                                        </p:tgtEl>
                                        <p:attrNameLst>
                                          <p:attrName>ppt_h</p:attrName>
                                        </p:attrNameLst>
                                      </p:cBhvr>
                                      <p:tavLst>
                                        <p:tav tm="0">
                                          <p:val>
                                            <p:fltVal val="0"/>
                                          </p:val>
                                        </p:tav>
                                        <p:tav tm="100000">
                                          <p:val>
                                            <p:strVal val="#ppt_h"/>
                                          </p:val>
                                        </p:tav>
                                      </p:tavLst>
                                    </p:anim>
                                    <p:animEffect transition="in" filter="fade">
                                      <p:cBhvr>
                                        <p:cTn id="104" dur="1500"/>
                                        <p:tgtEl>
                                          <p:spTgt spid="23"/>
                                        </p:tgtEl>
                                      </p:cBhvr>
                                    </p:animEffect>
                                  </p:childTnLst>
                                </p:cTn>
                              </p:par>
                            </p:childTnLst>
                          </p:cTn>
                        </p:par>
                        <p:par>
                          <p:cTn id="105" fill="hold">
                            <p:stCondLst>
                              <p:cond delay="58500"/>
                            </p:stCondLst>
                            <p:childTnLst>
                              <p:par>
                                <p:cTn id="106" presetID="53" presetClass="entr" presetSubtype="16" fill="hold" grpId="1" nodeType="after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p:cTn id="108" dur="1500" fill="hold"/>
                                        <p:tgtEl>
                                          <p:spTgt spid="32"/>
                                        </p:tgtEl>
                                        <p:attrNameLst>
                                          <p:attrName>ppt_w</p:attrName>
                                        </p:attrNameLst>
                                      </p:cBhvr>
                                      <p:tavLst>
                                        <p:tav tm="0">
                                          <p:val>
                                            <p:fltVal val="0"/>
                                          </p:val>
                                        </p:tav>
                                        <p:tav tm="100000">
                                          <p:val>
                                            <p:strVal val="#ppt_w"/>
                                          </p:val>
                                        </p:tav>
                                      </p:tavLst>
                                    </p:anim>
                                    <p:anim calcmode="lin" valueType="num">
                                      <p:cBhvr>
                                        <p:cTn id="109" dur="1500" fill="hold"/>
                                        <p:tgtEl>
                                          <p:spTgt spid="32"/>
                                        </p:tgtEl>
                                        <p:attrNameLst>
                                          <p:attrName>ppt_h</p:attrName>
                                        </p:attrNameLst>
                                      </p:cBhvr>
                                      <p:tavLst>
                                        <p:tav tm="0">
                                          <p:val>
                                            <p:fltVal val="0"/>
                                          </p:val>
                                        </p:tav>
                                        <p:tav tm="100000">
                                          <p:val>
                                            <p:strVal val="#ppt_h"/>
                                          </p:val>
                                        </p:tav>
                                      </p:tavLst>
                                    </p:anim>
                                    <p:animEffect transition="in" filter="fade">
                                      <p:cBhvr>
                                        <p:cTn id="110" dur="1500"/>
                                        <p:tgtEl>
                                          <p:spTgt spid="32"/>
                                        </p:tgtEl>
                                      </p:cBhvr>
                                    </p:animEffect>
                                  </p:childTnLst>
                                </p:cTn>
                              </p:par>
                            </p:childTnLst>
                          </p:cTn>
                        </p:par>
                        <p:par>
                          <p:cTn id="111" fill="hold">
                            <p:stCondLst>
                              <p:cond delay="60000"/>
                            </p:stCondLst>
                            <p:childTnLst>
                              <p:par>
                                <p:cTn id="112" presetID="42" presetClass="path" presetSubtype="0" accel="50000" decel="50000" fill="hold" grpId="0" nodeType="afterEffect">
                                  <p:stCondLst>
                                    <p:cond delay="0"/>
                                  </p:stCondLst>
                                  <p:childTnLst>
                                    <p:animMotion origin="layout" path="M -2.5E-6 7.40741E-7 L 0.28976 0.09074 " pathEditMode="relative" rAng="0" ptsTypes="AA">
                                      <p:cBhvr>
                                        <p:cTn id="113" dur="3000" fill="hold"/>
                                        <p:tgtEl>
                                          <p:spTgt spid="32"/>
                                        </p:tgtEl>
                                        <p:attrNameLst>
                                          <p:attrName>ppt_x</p:attrName>
                                          <p:attrName>ppt_y</p:attrName>
                                        </p:attrNameLst>
                                      </p:cBhvr>
                                      <p:rCtr x="15469" y="4583"/>
                                    </p:animMotion>
                                  </p:childTnLst>
                                </p:cTn>
                              </p:par>
                            </p:childTnLst>
                          </p:cTn>
                        </p:par>
                        <p:par>
                          <p:cTn id="114" fill="hold">
                            <p:stCondLst>
                              <p:cond delay="63000"/>
                            </p:stCondLst>
                            <p:childTnLst>
                              <p:par>
                                <p:cTn id="115" presetID="1" presetClass="entr" presetSubtype="0" fill="hold" nodeType="afterEffect">
                                  <p:stCondLst>
                                    <p:cond delay="0"/>
                                  </p:stCondLst>
                                  <p:childTnLst>
                                    <p:set>
                                      <p:cBhvr>
                                        <p:cTn id="116" dur="1" fill="hold">
                                          <p:stCondLst>
                                            <p:cond delay="0"/>
                                          </p:stCondLst>
                                        </p:cTn>
                                        <p:tgtEl>
                                          <p:spTgt spid="27"/>
                                        </p:tgtEl>
                                        <p:attrNameLst>
                                          <p:attrName>style.visibility</p:attrName>
                                        </p:attrNameLst>
                                      </p:cBhvr>
                                      <p:to>
                                        <p:strVal val="visible"/>
                                      </p:to>
                                    </p:set>
                                  </p:childTnLst>
                                </p:cTn>
                              </p:par>
                            </p:childTnLst>
                          </p:cTn>
                        </p:par>
                        <p:par>
                          <p:cTn id="117" fill="hold">
                            <p:stCondLst>
                              <p:cond delay="63000"/>
                            </p:stCondLst>
                            <p:childTnLst>
                              <p:par>
                                <p:cTn id="118" presetID="26" presetClass="emph" presetSubtype="0" repeatCount="4000" fill="hold" nodeType="afterEffect">
                                  <p:stCondLst>
                                    <p:cond delay="0"/>
                                  </p:stCondLst>
                                  <p:childTnLst>
                                    <p:animEffect transition="out" filter="fade">
                                      <p:cBhvr>
                                        <p:cTn id="119" dur="1000" tmFilter="0, 0; .2, .5; .8, .5; 1, 0"/>
                                        <p:tgtEl>
                                          <p:spTgt spid="27"/>
                                        </p:tgtEl>
                                      </p:cBhvr>
                                    </p:animEffect>
                                    <p:animScale>
                                      <p:cBhvr>
                                        <p:cTn id="120" dur="500" autoRev="1" fill="hold"/>
                                        <p:tgtEl>
                                          <p:spTgt spid="27"/>
                                        </p:tgtEl>
                                      </p:cBhvr>
                                      <p:by x="105000" y="105000"/>
                                    </p:animScale>
                                  </p:childTnLst>
                                </p:cTn>
                              </p:par>
                            </p:childTnLst>
                          </p:cTn>
                        </p:par>
                        <p:par>
                          <p:cTn id="121" fill="hold">
                            <p:stCondLst>
                              <p:cond delay="67000"/>
                            </p:stCondLst>
                            <p:childTnLst>
                              <p:par>
                                <p:cTn id="122" presetID="1" presetClass="exit" presetSubtype="0" fill="hold" nodeType="afterEffect">
                                  <p:stCondLst>
                                    <p:cond delay="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67000"/>
                            </p:stCondLst>
                            <p:childTnLst>
                              <p:par>
                                <p:cTn id="125" presetID="53" presetClass="entr" presetSubtype="16" fill="hold" nodeType="afterEffect">
                                  <p:stCondLst>
                                    <p:cond delay="0"/>
                                  </p:stCondLst>
                                  <p:childTnLst>
                                    <p:set>
                                      <p:cBhvr>
                                        <p:cTn id="126" dur="1" fill="hold">
                                          <p:stCondLst>
                                            <p:cond delay="0"/>
                                          </p:stCondLst>
                                        </p:cTn>
                                        <p:tgtEl>
                                          <p:spTgt spid="39"/>
                                        </p:tgtEl>
                                        <p:attrNameLst>
                                          <p:attrName>style.visibility</p:attrName>
                                        </p:attrNameLst>
                                      </p:cBhvr>
                                      <p:to>
                                        <p:strVal val="visible"/>
                                      </p:to>
                                    </p:set>
                                    <p:anim calcmode="lin" valueType="num">
                                      <p:cBhvr>
                                        <p:cTn id="127" dur="1000" fill="hold"/>
                                        <p:tgtEl>
                                          <p:spTgt spid="39"/>
                                        </p:tgtEl>
                                        <p:attrNameLst>
                                          <p:attrName>ppt_w</p:attrName>
                                        </p:attrNameLst>
                                      </p:cBhvr>
                                      <p:tavLst>
                                        <p:tav tm="0">
                                          <p:val>
                                            <p:fltVal val="0"/>
                                          </p:val>
                                        </p:tav>
                                        <p:tav tm="100000">
                                          <p:val>
                                            <p:strVal val="#ppt_w"/>
                                          </p:val>
                                        </p:tav>
                                      </p:tavLst>
                                    </p:anim>
                                    <p:anim calcmode="lin" valueType="num">
                                      <p:cBhvr>
                                        <p:cTn id="128" dur="1000" fill="hold"/>
                                        <p:tgtEl>
                                          <p:spTgt spid="39"/>
                                        </p:tgtEl>
                                        <p:attrNameLst>
                                          <p:attrName>ppt_h</p:attrName>
                                        </p:attrNameLst>
                                      </p:cBhvr>
                                      <p:tavLst>
                                        <p:tav tm="0">
                                          <p:val>
                                            <p:fltVal val="0"/>
                                          </p:val>
                                        </p:tav>
                                        <p:tav tm="100000">
                                          <p:val>
                                            <p:strVal val="#ppt_h"/>
                                          </p:val>
                                        </p:tav>
                                      </p:tavLst>
                                    </p:anim>
                                    <p:animEffect transition="in" filter="fade">
                                      <p:cBhvr>
                                        <p:cTn id="129" dur="1000"/>
                                        <p:tgtEl>
                                          <p:spTgt spid="39"/>
                                        </p:tgtEl>
                                      </p:cBhvr>
                                    </p:animEffect>
                                  </p:childTnLst>
                                </p:cTn>
                              </p:par>
                            </p:childTnLst>
                          </p:cTn>
                        </p:par>
                        <p:par>
                          <p:cTn id="130" fill="hold">
                            <p:stCondLst>
                              <p:cond delay="68000"/>
                            </p:stCondLst>
                            <p:childTnLst>
                              <p:par>
                                <p:cTn id="131" presetID="1" presetClass="emph" presetSubtype="2" fill="hold" grpId="2" nodeType="afterEffect">
                                  <p:stCondLst>
                                    <p:cond delay="0"/>
                                  </p:stCondLst>
                                  <p:childTnLst>
                                    <p:animClr clrSpc="rgb" dir="cw">
                                      <p:cBhvr>
                                        <p:cTn id="132" dur="2000" fill="hold"/>
                                        <p:tgtEl>
                                          <p:spTgt spid="32"/>
                                        </p:tgtEl>
                                        <p:attrNameLst>
                                          <p:attrName>fillcolor</p:attrName>
                                        </p:attrNameLst>
                                      </p:cBhvr>
                                      <p:to>
                                        <a:schemeClr val="accent2"/>
                                      </p:to>
                                    </p:animClr>
                                    <p:set>
                                      <p:cBhvr>
                                        <p:cTn id="133" dur="2000" fill="hold"/>
                                        <p:tgtEl>
                                          <p:spTgt spid="32"/>
                                        </p:tgtEl>
                                        <p:attrNameLst>
                                          <p:attrName>fill.type</p:attrName>
                                        </p:attrNameLst>
                                      </p:cBhvr>
                                      <p:to>
                                        <p:strVal val="solid"/>
                                      </p:to>
                                    </p:set>
                                    <p:set>
                                      <p:cBhvr>
                                        <p:cTn id="134" dur="2000" fill="hold"/>
                                        <p:tgtEl>
                                          <p:spTgt spid="32"/>
                                        </p:tgtEl>
                                        <p:attrNameLst>
                                          <p:attrName>fill.on</p:attrName>
                                        </p:attrNameLst>
                                      </p:cBhvr>
                                      <p:to>
                                        <p:strVal val="true"/>
                                      </p:to>
                                    </p:set>
                                  </p:childTnLst>
                                </p:cTn>
                              </p:par>
                            </p:childTnLst>
                          </p:cTn>
                        </p:par>
                        <p:par>
                          <p:cTn id="135" fill="hold">
                            <p:stCondLst>
                              <p:cond delay="70000"/>
                            </p:stCondLst>
                            <p:childTnLst>
                              <p:par>
                                <p:cTn id="136" presetID="53" presetClass="exit" presetSubtype="32" fill="hold" nodeType="afterEffect">
                                  <p:stCondLst>
                                    <p:cond delay="0"/>
                                  </p:stCondLst>
                                  <p:childTnLst>
                                    <p:anim calcmode="lin" valueType="num">
                                      <p:cBhvr>
                                        <p:cTn id="137" dur="500"/>
                                        <p:tgtEl>
                                          <p:spTgt spid="39"/>
                                        </p:tgtEl>
                                        <p:attrNameLst>
                                          <p:attrName>ppt_w</p:attrName>
                                        </p:attrNameLst>
                                      </p:cBhvr>
                                      <p:tavLst>
                                        <p:tav tm="0">
                                          <p:val>
                                            <p:strVal val="ppt_w"/>
                                          </p:val>
                                        </p:tav>
                                        <p:tav tm="100000">
                                          <p:val>
                                            <p:fltVal val="0"/>
                                          </p:val>
                                        </p:tav>
                                      </p:tavLst>
                                    </p:anim>
                                    <p:anim calcmode="lin" valueType="num">
                                      <p:cBhvr>
                                        <p:cTn id="138" dur="500"/>
                                        <p:tgtEl>
                                          <p:spTgt spid="39"/>
                                        </p:tgtEl>
                                        <p:attrNameLst>
                                          <p:attrName>ppt_h</p:attrName>
                                        </p:attrNameLst>
                                      </p:cBhvr>
                                      <p:tavLst>
                                        <p:tav tm="0">
                                          <p:val>
                                            <p:strVal val="ppt_h"/>
                                          </p:val>
                                        </p:tav>
                                        <p:tav tm="100000">
                                          <p:val>
                                            <p:fltVal val="0"/>
                                          </p:val>
                                        </p:tav>
                                      </p:tavLst>
                                    </p:anim>
                                    <p:animEffect transition="out" filter="fade">
                                      <p:cBhvr>
                                        <p:cTn id="139" dur="500"/>
                                        <p:tgtEl>
                                          <p:spTgt spid="39"/>
                                        </p:tgtEl>
                                      </p:cBhvr>
                                    </p:animEffect>
                                    <p:set>
                                      <p:cBhvr>
                                        <p:cTn id="140" dur="1" fill="hold">
                                          <p:stCondLst>
                                            <p:cond delay="499"/>
                                          </p:stCondLst>
                                        </p:cTn>
                                        <p:tgtEl>
                                          <p:spTgt spid="39"/>
                                        </p:tgtEl>
                                        <p:attrNameLst>
                                          <p:attrName>style.visibility</p:attrName>
                                        </p:attrNameLst>
                                      </p:cBhvr>
                                      <p:to>
                                        <p:strVal val="hidden"/>
                                      </p:to>
                                    </p:set>
                                  </p:childTnLst>
                                </p:cTn>
                              </p:par>
                            </p:childTnLst>
                          </p:cTn>
                        </p:par>
                        <p:par>
                          <p:cTn id="141" fill="hold">
                            <p:stCondLst>
                              <p:cond delay="70500"/>
                            </p:stCondLst>
                            <p:childTnLst>
                              <p:par>
                                <p:cTn id="142" presetID="26" presetClass="emph" presetSubtype="0" repeatCount="3000" fill="hold" grpId="3" nodeType="afterEffect">
                                  <p:stCondLst>
                                    <p:cond delay="0"/>
                                  </p:stCondLst>
                                  <p:childTnLst>
                                    <p:animEffect transition="out" filter="fade">
                                      <p:cBhvr>
                                        <p:cTn id="143" dur="500" tmFilter="0, 0; .2, .5; .8, .5; 1, 0"/>
                                        <p:tgtEl>
                                          <p:spTgt spid="32"/>
                                        </p:tgtEl>
                                      </p:cBhvr>
                                    </p:animEffect>
                                    <p:animScale>
                                      <p:cBhvr>
                                        <p:cTn id="144" dur="250" autoRev="1" fill="hold"/>
                                        <p:tgtEl>
                                          <p:spTgt spid="32"/>
                                        </p:tgtEl>
                                      </p:cBhvr>
                                      <p:by x="105000" y="105000"/>
                                    </p:animScale>
                                  </p:childTnLst>
                                </p:cTn>
                              </p:par>
                            </p:childTnLst>
                          </p:cTn>
                        </p:par>
                        <p:par>
                          <p:cTn id="145" fill="hold">
                            <p:stCondLst>
                              <p:cond delay="72000"/>
                            </p:stCondLst>
                            <p:childTnLst>
                              <p:par>
                                <p:cTn id="146" presetID="10" presetClass="exit" presetSubtype="0" fill="hold" grpId="4" nodeType="afterEffect">
                                  <p:stCondLst>
                                    <p:cond delay="0"/>
                                  </p:stCondLst>
                                  <p:childTnLst>
                                    <p:animEffect transition="out" filter="fade">
                                      <p:cBhvr>
                                        <p:cTn id="147" dur="500"/>
                                        <p:tgtEl>
                                          <p:spTgt spid="32"/>
                                        </p:tgtEl>
                                      </p:cBhvr>
                                    </p:animEffect>
                                    <p:set>
                                      <p:cBhvr>
                                        <p:cTn id="148" dur="1" fill="hold">
                                          <p:stCondLst>
                                            <p:cond delay="499"/>
                                          </p:stCondLst>
                                        </p:cTn>
                                        <p:tgtEl>
                                          <p:spTgt spid="32"/>
                                        </p:tgtEl>
                                        <p:attrNameLst>
                                          <p:attrName>style.visibility</p:attrName>
                                        </p:attrNameLst>
                                      </p:cBhvr>
                                      <p:to>
                                        <p:strVal val="hidden"/>
                                      </p:to>
                                    </p:set>
                                  </p:childTnLst>
                                </p:cTn>
                              </p:par>
                              <p:par>
                                <p:cTn id="149" presetID="10" presetClass="entr" presetSubtype="0" fill="hold" grpId="0" nodeType="withEffect">
                                  <p:stCondLst>
                                    <p:cond delay="0"/>
                                  </p:stCondLst>
                                  <p:childTnLst>
                                    <p:set>
                                      <p:cBhvr>
                                        <p:cTn id="150" dur="1" fill="hold">
                                          <p:stCondLst>
                                            <p:cond delay="0"/>
                                          </p:stCondLst>
                                        </p:cTn>
                                        <p:tgtEl>
                                          <p:spTgt spid="33"/>
                                        </p:tgtEl>
                                        <p:attrNameLst>
                                          <p:attrName>style.visibility</p:attrName>
                                        </p:attrNameLst>
                                      </p:cBhvr>
                                      <p:to>
                                        <p:strVal val="visible"/>
                                      </p:to>
                                    </p:set>
                                    <p:animEffect transition="in" filter="fade">
                                      <p:cBhvr>
                                        <p:cTn id="151" dur="500"/>
                                        <p:tgtEl>
                                          <p:spTgt spid="33"/>
                                        </p:tgtEl>
                                      </p:cBhvr>
                                    </p:animEffect>
                                  </p:childTnLst>
                                </p:cTn>
                              </p:par>
                            </p:childTnLst>
                          </p:cTn>
                        </p:par>
                        <p:par>
                          <p:cTn id="152" fill="hold">
                            <p:stCondLst>
                              <p:cond delay="72500"/>
                            </p:stCondLst>
                            <p:childTnLst>
                              <p:par>
                                <p:cTn id="153" presetID="42" presetClass="path" presetSubtype="0" accel="50000" decel="50000" fill="hold" grpId="1" nodeType="afterEffect">
                                  <p:stCondLst>
                                    <p:cond delay="0"/>
                                  </p:stCondLst>
                                  <p:childTnLst>
                                    <p:animMotion origin="layout" path="M -3.05556E-6 -5.55112E-17 L -0.25295 0.15185 " pathEditMode="relative" rAng="0" ptsTypes="AA">
                                      <p:cBhvr>
                                        <p:cTn id="154" dur="4000" fill="hold"/>
                                        <p:tgtEl>
                                          <p:spTgt spid="33"/>
                                        </p:tgtEl>
                                        <p:attrNameLst>
                                          <p:attrName>ppt_x</p:attrName>
                                          <p:attrName>ppt_y</p:attrName>
                                        </p:attrNameLst>
                                      </p:cBhvr>
                                      <p:rCtr x="-12656" y="75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31" grpId="3" animBg="1"/>
      <p:bldP spid="31" grpId="4" animBg="1"/>
      <p:bldP spid="31" grpId="5" animBg="1"/>
      <p:bldP spid="32" grpId="0" animBg="1"/>
      <p:bldP spid="32" grpId="1" animBg="1"/>
      <p:bldP spid="32" grpId="2" animBg="1"/>
      <p:bldP spid="32" grpId="3" animBg="1"/>
      <p:bldP spid="32" grpId="4" animBg="1"/>
      <p:bldP spid="33" grpId="0" animBg="1"/>
      <p:bldP spid="33" grpId="1" animBg="1"/>
      <p:bldP spid="3" grpId="0" animBg="1"/>
      <p:bldP spid="16" grpId="0" animBg="1"/>
      <p:bldP spid="16" grpId="1" animBg="1"/>
      <p:bldP spid="30" grpId="0" animBg="1"/>
      <p:bldP spid="3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E822273-9D7A-450D-A5DF-C4C1DF290597}"/>
                  </a:ext>
                </a:extLst>
              </p:cNvPr>
              <p:cNvSpPr>
                <a:spLocks noGrp="1"/>
              </p:cNvSpPr>
              <p:nvPr>
                <p:ph idx="1"/>
              </p:nvPr>
            </p:nvSpPr>
            <p:spPr/>
            <p:txBody>
              <a:bodyPr/>
              <a:lstStyle/>
              <a:p>
                <a:r>
                  <a:rPr lang="en-US" dirty="0"/>
                  <a:t>Goal: Fit a model using a linear regression over </a:t>
                </a:r>
                <a14:m>
                  <m:oMath xmlns:m="http://schemas.openxmlformats.org/officeDocument/2006/math">
                    <m:r>
                      <a:rPr lang="en-US" b="0" i="1" smtClean="0">
                        <a:solidFill>
                          <a:schemeClr val="accent2"/>
                        </a:solidFill>
                        <a:latin typeface="Cambria Math" panose="02040503050406030204" pitchFamily="18" charset="0"/>
                      </a:rPr>
                      <m:t>𝑚</m:t>
                    </m:r>
                  </m:oMath>
                </a14:m>
                <a:r>
                  <a:rPr lang="en-US" dirty="0"/>
                  <a:t> timesteps</a:t>
                </a:r>
              </a:p>
              <a:p>
                <a:pPr lvl="1"/>
                <a:r>
                  <a:rPr lang="en-US" dirty="0"/>
                  <a:t>Target: Upstream voltage magnitude </a:t>
                </a:r>
                <a14:m>
                  <m:oMath xmlns:m="http://schemas.openxmlformats.org/officeDocument/2006/math">
                    <m:r>
                      <a:rPr lang="en-US" b="0" i="1" smtClean="0">
                        <a:solidFill>
                          <a:schemeClr val="accent2"/>
                        </a:solidFill>
                        <a:latin typeface="Cambria Math" panose="02040503050406030204" pitchFamily="18" charset="0"/>
                      </a:rPr>
                      <m:t>𝑏</m:t>
                    </m:r>
                    <m:r>
                      <a:rPr lang="en-US" b="0" i="1" smtClean="0">
                        <a:solidFill>
                          <a:schemeClr val="accent2"/>
                        </a:solidFill>
                        <a:latin typeface="Cambria Math" panose="02040503050406030204" pitchFamily="18" charset="0"/>
                      </a:rPr>
                      <m:t>∈</m:t>
                    </m:r>
                    <m:sSup>
                      <m:sSupPr>
                        <m:ctrlPr>
                          <a:rPr lang="en-US" b="0" i="1" smtClean="0">
                            <a:solidFill>
                              <a:schemeClr val="accent2"/>
                            </a:solidFill>
                            <a:latin typeface="Cambria Math" panose="02040503050406030204" pitchFamily="18" charset="0"/>
                            <a:ea typeface="Cambria Math" panose="02040503050406030204" pitchFamily="18" charset="0"/>
                          </a:rPr>
                        </m:ctrlPr>
                      </m:sSupPr>
                      <m:e>
                        <m:r>
                          <a:rPr lang="en-US" b="0" i="1" smtClean="0">
                            <a:solidFill>
                              <a:schemeClr val="accent2"/>
                            </a:solidFill>
                            <a:latin typeface="Cambria Math" panose="02040503050406030204" pitchFamily="18" charset="0"/>
                            <a:ea typeface="Cambria Math" panose="02040503050406030204" pitchFamily="18" charset="0"/>
                          </a:rPr>
                          <m:t>ℝ</m:t>
                        </m:r>
                      </m:e>
                      <m:sup>
                        <m:r>
                          <a:rPr lang="en-US" b="0" i="1" smtClean="0">
                            <a:solidFill>
                              <a:schemeClr val="accent2"/>
                            </a:solidFill>
                            <a:latin typeface="Cambria Math" panose="02040503050406030204" pitchFamily="18" charset="0"/>
                            <a:ea typeface="Cambria Math" panose="02040503050406030204" pitchFamily="18" charset="0"/>
                          </a:rPr>
                          <m:t>𝑚</m:t>
                        </m:r>
                      </m:sup>
                    </m:sSup>
                  </m:oMath>
                </a14:m>
                <a:endParaRPr lang="en-US" b="0" dirty="0">
                  <a:solidFill>
                    <a:schemeClr val="accent2"/>
                  </a:solidFill>
                  <a:ea typeface="Cambria Math" panose="02040503050406030204" pitchFamily="18" charset="0"/>
                </a:endParaRPr>
              </a:p>
              <a:p>
                <a:pPr lvl="1"/>
                <a:r>
                  <a:rPr lang="en-US" dirty="0"/>
                  <a:t>Data: </a:t>
                </a:r>
                <a14:m>
                  <m:oMath xmlns:m="http://schemas.openxmlformats.org/officeDocument/2006/math">
                    <m:r>
                      <a:rPr lang="en-US" b="0" i="1" smtClean="0">
                        <a:solidFill>
                          <a:schemeClr val="accent2"/>
                        </a:solidFill>
                        <a:latin typeface="Cambria Math" panose="02040503050406030204" pitchFamily="18" charset="0"/>
                      </a:rPr>
                      <m:t>𝐴</m:t>
                    </m:r>
                    <m:r>
                      <a:rPr lang="en-US" b="0" i="1" smtClean="0">
                        <a:solidFill>
                          <a:schemeClr val="accent2"/>
                        </a:solidFill>
                        <a:latin typeface="Cambria Math" panose="02040503050406030204" pitchFamily="18" charset="0"/>
                      </a:rPr>
                      <m:t>=</m:t>
                    </m:r>
                    <m:d>
                      <m:dPr>
                        <m:begChr m:val="["/>
                        <m:endChr m:val="]"/>
                        <m:ctrlPr>
                          <a:rPr lang="en-US" i="1" smtClean="0">
                            <a:solidFill>
                              <a:schemeClr val="accent2"/>
                            </a:solidFill>
                            <a:latin typeface="Cambria Math" panose="02040503050406030204" pitchFamily="18" charset="0"/>
                          </a:rPr>
                        </m:ctrlPr>
                      </m:dPr>
                      <m:e>
                        <m:m>
                          <m:mPr>
                            <m:mcs>
                              <m:mc>
                                <m:mcPr>
                                  <m:count m:val="4"/>
                                  <m:mcJc m:val="center"/>
                                </m:mcPr>
                              </m:mc>
                            </m:mcs>
                            <m:ctrlPr>
                              <a:rPr lang="en-US" i="1">
                                <a:solidFill>
                                  <a:schemeClr val="accent2"/>
                                </a:solidFill>
                                <a:latin typeface="Cambria Math" panose="02040503050406030204" pitchFamily="18" charset="0"/>
                              </a:rPr>
                            </m:ctrlPr>
                          </m:mPr>
                          <m:mr>
                            <m:e>
                              <m:sSub>
                                <m:sSubPr>
                                  <m:ctrlPr>
                                    <a:rPr lang="en-US" i="1">
                                      <a:solidFill>
                                        <a:schemeClr val="accent2"/>
                                      </a:solidFill>
                                      <a:latin typeface="Cambria Math" panose="02040503050406030204" pitchFamily="18" charset="0"/>
                                    </a:rPr>
                                  </m:ctrlPr>
                                </m:sSubPr>
                                <m:e>
                                  <m:acc>
                                    <m:accPr>
                                      <m:chr m:val="⃗"/>
                                      <m:ctrlPr>
                                        <a:rPr lang="en-US" i="1">
                                          <a:solidFill>
                                            <a:schemeClr val="accent2"/>
                                          </a:solidFill>
                                          <a:latin typeface="Cambria Math" panose="02040503050406030204" pitchFamily="18" charset="0"/>
                                        </a:rPr>
                                      </m:ctrlPr>
                                    </m:accPr>
                                    <m:e>
                                      <m:r>
                                        <a:rPr lang="en-US" i="1">
                                          <a:solidFill>
                                            <a:schemeClr val="accent2"/>
                                          </a:solidFill>
                                          <a:latin typeface="Cambria Math" panose="02040503050406030204" pitchFamily="18" charset="0"/>
                                        </a:rPr>
                                        <m:t>𝑎</m:t>
                                      </m:r>
                                    </m:e>
                                  </m:acc>
                                </m:e>
                                <m:sub>
                                  <m:r>
                                    <a:rPr lang="en-US" i="1">
                                      <a:solidFill>
                                        <a:schemeClr val="accent2"/>
                                      </a:solidFill>
                                      <a:latin typeface="Cambria Math" panose="02040503050406030204" pitchFamily="18" charset="0"/>
                                    </a:rPr>
                                    <m:t>1</m:t>
                                  </m:r>
                                </m:sub>
                              </m:sSub>
                            </m:e>
                            <m:e>
                              <m:sSub>
                                <m:sSubPr>
                                  <m:ctrlPr>
                                    <a:rPr lang="en-US" i="1">
                                      <a:solidFill>
                                        <a:schemeClr val="accent2"/>
                                      </a:solidFill>
                                      <a:latin typeface="Cambria Math" panose="02040503050406030204" pitchFamily="18" charset="0"/>
                                    </a:rPr>
                                  </m:ctrlPr>
                                </m:sSubPr>
                                <m:e>
                                  <m:acc>
                                    <m:accPr>
                                      <m:chr m:val="⃗"/>
                                      <m:ctrlPr>
                                        <a:rPr lang="en-US" i="1">
                                          <a:solidFill>
                                            <a:schemeClr val="accent2"/>
                                          </a:solidFill>
                                          <a:latin typeface="Cambria Math" panose="02040503050406030204" pitchFamily="18" charset="0"/>
                                        </a:rPr>
                                      </m:ctrlPr>
                                    </m:accPr>
                                    <m:e>
                                      <m:r>
                                        <a:rPr lang="en-US" i="1">
                                          <a:solidFill>
                                            <a:schemeClr val="accent2"/>
                                          </a:solidFill>
                                          <a:latin typeface="Cambria Math" panose="02040503050406030204" pitchFamily="18" charset="0"/>
                                        </a:rPr>
                                        <m:t>𝑎</m:t>
                                      </m:r>
                                    </m:e>
                                  </m:acc>
                                </m:e>
                                <m:sub>
                                  <m:r>
                                    <a:rPr lang="en-US" i="1">
                                      <a:solidFill>
                                        <a:schemeClr val="accent2"/>
                                      </a:solidFill>
                                      <a:latin typeface="Cambria Math" panose="02040503050406030204" pitchFamily="18" charset="0"/>
                                    </a:rPr>
                                    <m:t>2</m:t>
                                  </m:r>
                                </m:sub>
                              </m:sSub>
                            </m:e>
                            <m:e>
                              <m:r>
                                <a:rPr lang="en-US" i="1">
                                  <a:solidFill>
                                    <a:schemeClr val="accent2"/>
                                  </a:solidFill>
                                  <a:latin typeface="Cambria Math" panose="02040503050406030204" pitchFamily="18" charset="0"/>
                                </a:rPr>
                                <m:t>⋯</m:t>
                              </m:r>
                            </m:e>
                            <m:e>
                              <m:sSub>
                                <m:sSubPr>
                                  <m:ctrlPr>
                                    <a:rPr lang="en-US" i="1">
                                      <a:solidFill>
                                        <a:schemeClr val="accent2"/>
                                      </a:solidFill>
                                      <a:latin typeface="Cambria Math" panose="02040503050406030204" pitchFamily="18" charset="0"/>
                                    </a:rPr>
                                  </m:ctrlPr>
                                </m:sSubPr>
                                <m:e>
                                  <m:acc>
                                    <m:accPr>
                                      <m:chr m:val="⃗"/>
                                      <m:ctrlPr>
                                        <a:rPr lang="en-US" i="1">
                                          <a:solidFill>
                                            <a:schemeClr val="accent2"/>
                                          </a:solidFill>
                                          <a:latin typeface="Cambria Math" panose="02040503050406030204" pitchFamily="18" charset="0"/>
                                        </a:rPr>
                                      </m:ctrlPr>
                                    </m:accPr>
                                    <m:e>
                                      <m:r>
                                        <a:rPr lang="en-US" i="1">
                                          <a:solidFill>
                                            <a:schemeClr val="accent2"/>
                                          </a:solidFill>
                                          <a:latin typeface="Cambria Math" panose="02040503050406030204" pitchFamily="18" charset="0"/>
                                        </a:rPr>
                                        <m:t>𝑎</m:t>
                                      </m:r>
                                    </m:e>
                                  </m:acc>
                                </m:e>
                                <m:sub>
                                  <m:r>
                                    <a:rPr lang="en-US" i="1">
                                      <a:solidFill>
                                        <a:schemeClr val="accent2"/>
                                      </a:solidFill>
                                      <a:latin typeface="Cambria Math" panose="02040503050406030204" pitchFamily="18" charset="0"/>
                                    </a:rPr>
                                    <m:t>𝑛</m:t>
                                  </m:r>
                                </m:sub>
                              </m:sSub>
                            </m:e>
                          </m:mr>
                        </m:m>
                      </m:e>
                    </m:d>
                    <m:r>
                      <a:rPr lang="en-US" b="0" i="1" smtClean="0">
                        <a:solidFill>
                          <a:schemeClr val="accent2"/>
                        </a:solidFill>
                        <a:latin typeface="Cambria Math" panose="02040503050406030204" pitchFamily="18" charset="0"/>
                      </a:rPr>
                      <m:t>∈</m:t>
                    </m:r>
                    <m:sSup>
                      <m:sSupPr>
                        <m:ctrlPr>
                          <a:rPr lang="en-US" b="0" i="1" smtClean="0">
                            <a:solidFill>
                              <a:schemeClr val="accent2"/>
                            </a:solidFill>
                            <a:latin typeface="Cambria Math" panose="02040503050406030204" pitchFamily="18" charset="0"/>
                            <a:ea typeface="Cambria Math" panose="02040503050406030204" pitchFamily="18" charset="0"/>
                          </a:rPr>
                        </m:ctrlPr>
                      </m:sSupPr>
                      <m:e>
                        <m:r>
                          <a:rPr lang="en-US" b="0" i="1" smtClean="0">
                            <a:solidFill>
                              <a:schemeClr val="accent2"/>
                            </a:solidFill>
                            <a:latin typeface="Cambria Math" panose="02040503050406030204" pitchFamily="18" charset="0"/>
                            <a:ea typeface="Cambria Math" panose="02040503050406030204" pitchFamily="18" charset="0"/>
                          </a:rPr>
                          <m:t>ℝ</m:t>
                        </m:r>
                      </m:e>
                      <m:sup>
                        <m:r>
                          <a:rPr lang="en-US" b="0" i="1" smtClean="0">
                            <a:solidFill>
                              <a:schemeClr val="accent2"/>
                            </a:solidFill>
                            <a:latin typeface="Cambria Math" panose="02040503050406030204" pitchFamily="18" charset="0"/>
                            <a:ea typeface="Cambria Math" panose="02040503050406030204" pitchFamily="18" charset="0"/>
                          </a:rPr>
                          <m:t>𝑚</m:t>
                        </m:r>
                        <m:r>
                          <a:rPr lang="en-US" i="1">
                            <a:solidFill>
                              <a:schemeClr val="accent2"/>
                            </a:solidFill>
                            <a:latin typeface="Cambria Math" panose="02040503050406030204" pitchFamily="18" charset="0"/>
                            <a:ea typeface="Cambria Math" panose="02040503050406030204" pitchFamily="18" charset="0"/>
                          </a:rPr>
                          <m:t>×</m:t>
                        </m:r>
                        <m:r>
                          <a:rPr lang="en-US" i="1">
                            <a:solidFill>
                              <a:schemeClr val="accent2"/>
                            </a:solidFill>
                            <a:latin typeface="Cambria Math" panose="02040503050406030204" pitchFamily="18" charset="0"/>
                            <a:ea typeface="Cambria Math" panose="02040503050406030204" pitchFamily="18" charset="0"/>
                          </a:rPr>
                          <m:t>𝑛</m:t>
                        </m:r>
                      </m:sup>
                    </m:sSup>
                  </m:oMath>
                </a14:m>
                <a:r>
                  <a:rPr lang="en-US" dirty="0"/>
                  <a:t>, with </a:t>
                </a:r>
                <a14:m>
                  <m:oMath xmlns:m="http://schemas.openxmlformats.org/officeDocument/2006/math">
                    <m:r>
                      <a:rPr lang="en-US" b="0" i="1" smtClean="0">
                        <a:solidFill>
                          <a:schemeClr val="accent2"/>
                        </a:solidFill>
                        <a:latin typeface="Cambria Math" panose="02040503050406030204" pitchFamily="18" charset="0"/>
                      </a:rPr>
                      <m:t>𝑛</m:t>
                    </m:r>
                  </m:oMath>
                </a14:m>
                <a:r>
                  <a:rPr lang="en-US" dirty="0"/>
                  <a:t> columns </a:t>
                </a:r>
                <a14:m>
                  <m:oMath xmlns:m="http://schemas.openxmlformats.org/officeDocument/2006/math">
                    <m:sSub>
                      <m:sSubPr>
                        <m:ctrlPr>
                          <a:rPr lang="en-US" i="1">
                            <a:solidFill>
                              <a:schemeClr val="accent2"/>
                            </a:solidFill>
                            <a:latin typeface="Cambria Math" panose="02040503050406030204" pitchFamily="18" charset="0"/>
                          </a:rPr>
                        </m:ctrlPr>
                      </m:sSubPr>
                      <m:e>
                        <m:acc>
                          <m:accPr>
                            <m:chr m:val="⃗"/>
                            <m:ctrlPr>
                              <a:rPr lang="en-US" i="1">
                                <a:solidFill>
                                  <a:schemeClr val="accent2"/>
                                </a:solidFill>
                                <a:latin typeface="Cambria Math" panose="02040503050406030204" pitchFamily="18" charset="0"/>
                              </a:rPr>
                            </m:ctrlPr>
                          </m:accPr>
                          <m:e>
                            <m:r>
                              <a:rPr lang="en-US" i="1">
                                <a:solidFill>
                                  <a:schemeClr val="accent2"/>
                                </a:solidFill>
                                <a:latin typeface="Cambria Math" panose="02040503050406030204" pitchFamily="18" charset="0"/>
                              </a:rPr>
                              <m:t>𝑎</m:t>
                            </m:r>
                          </m:e>
                        </m:acc>
                      </m:e>
                      <m:sub>
                        <m:r>
                          <a:rPr lang="en-US" i="1">
                            <a:solidFill>
                              <a:schemeClr val="accent2"/>
                            </a:solidFill>
                            <a:latin typeface="Cambria Math" panose="02040503050406030204" pitchFamily="18" charset="0"/>
                          </a:rPr>
                          <m:t>𝑘</m:t>
                        </m:r>
                      </m:sub>
                    </m:sSub>
                    <m:r>
                      <a:rPr lang="en-US" i="1">
                        <a:solidFill>
                          <a:schemeClr val="accent2"/>
                        </a:solidFill>
                        <a:latin typeface="Cambria Math" panose="02040503050406030204" pitchFamily="18" charset="0"/>
                      </a:rPr>
                      <m:t>∈</m:t>
                    </m:r>
                    <m:sSup>
                      <m:sSupPr>
                        <m:ctrlPr>
                          <a:rPr lang="en-US" i="1">
                            <a:solidFill>
                              <a:schemeClr val="accent2"/>
                            </a:solidFill>
                            <a:latin typeface="Cambria Math" panose="02040503050406030204" pitchFamily="18" charset="0"/>
                            <a:ea typeface="Cambria Math" panose="02040503050406030204" pitchFamily="18" charset="0"/>
                          </a:rPr>
                        </m:ctrlPr>
                      </m:sSupPr>
                      <m:e>
                        <m:r>
                          <a:rPr lang="en-US" i="1">
                            <a:solidFill>
                              <a:schemeClr val="accent2"/>
                            </a:solidFill>
                            <a:latin typeface="Cambria Math" panose="02040503050406030204" pitchFamily="18" charset="0"/>
                            <a:ea typeface="Cambria Math" panose="02040503050406030204" pitchFamily="18" charset="0"/>
                          </a:rPr>
                          <m:t>ℝ</m:t>
                        </m:r>
                      </m:e>
                      <m:sup>
                        <m:r>
                          <a:rPr lang="en-US" i="1">
                            <a:solidFill>
                              <a:schemeClr val="accent2"/>
                            </a:solidFill>
                            <a:latin typeface="Cambria Math" panose="02040503050406030204" pitchFamily="18" charset="0"/>
                            <a:ea typeface="Cambria Math" panose="02040503050406030204" pitchFamily="18" charset="0"/>
                          </a:rPr>
                          <m:t>𝑚</m:t>
                        </m:r>
                      </m:sup>
                    </m:sSup>
                  </m:oMath>
                </a14:m>
                <a:r>
                  <a:rPr lang="en-US" dirty="0"/>
                  <a:t> of inverter voltage magnitudes</a:t>
                </a:r>
              </a:p>
              <a:p>
                <a:pPr lvl="2"/>
                <a:r>
                  <a:rPr lang="en-US" dirty="0"/>
                  <a:t>Had some challenges</a:t>
                </a:r>
              </a:p>
              <a:p>
                <a:r>
                  <a:rPr lang="en-US" dirty="0"/>
                  <a:t>Centralized</a:t>
                </a:r>
              </a:p>
              <a:p>
                <a:pPr lvl="1"/>
                <a:r>
                  <a:rPr lang="en-US" dirty="0"/>
                  <a:t>Each inverter sends its </a:t>
                </a:r>
                <a14:m>
                  <m:oMath xmlns:m="http://schemas.openxmlformats.org/officeDocument/2006/math">
                    <m:sSub>
                      <m:sSubPr>
                        <m:ctrlPr>
                          <a:rPr lang="en-US" i="1" smtClean="0">
                            <a:solidFill>
                              <a:schemeClr val="accent2"/>
                            </a:solidFill>
                            <a:latin typeface="Cambria Math" panose="02040503050406030204" pitchFamily="18" charset="0"/>
                          </a:rPr>
                        </m:ctrlPr>
                      </m:sSubPr>
                      <m:e>
                        <m:acc>
                          <m:accPr>
                            <m:chr m:val="⃗"/>
                            <m:ctrlPr>
                              <a:rPr lang="en-US" i="1">
                                <a:solidFill>
                                  <a:schemeClr val="accent2"/>
                                </a:solidFill>
                                <a:latin typeface="Cambria Math" panose="02040503050406030204" pitchFamily="18" charset="0"/>
                              </a:rPr>
                            </m:ctrlPr>
                          </m:accPr>
                          <m:e>
                            <m:r>
                              <a:rPr lang="en-US" i="1">
                                <a:solidFill>
                                  <a:schemeClr val="accent2"/>
                                </a:solidFill>
                                <a:latin typeface="Cambria Math" panose="02040503050406030204" pitchFamily="18" charset="0"/>
                              </a:rPr>
                              <m:t>𝑎</m:t>
                            </m:r>
                          </m:e>
                        </m:acc>
                      </m:e>
                      <m:sub>
                        <m:r>
                          <a:rPr lang="en-US" i="1">
                            <a:solidFill>
                              <a:schemeClr val="accent2"/>
                            </a:solidFill>
                            <a:latin typeface="Cambria Math" panose="02040503050406030204" pitchFamily="18" charset="0"/>
                          </a:rPr>
                          <m:t>𝑘</m:t>
                        </m:r>
                      </m:sub>
                    </m:sSub>
                  </m:oMath>
                </a14:m>
                <a:r>
                  <a:rPr lang="en-US" dirty="0"/>
                  <a:t> to some central controller</a:t>
                </a:r>
              </a:p>
              <a:p>
                <a:pPr lvl="1"/>
                <a:r>
                  <a:rPr lang="en-US" dirty="0"/>
                  <a:t>Higher communication overhead and less secure</a:t>
                </a:r>
              </a:p>
              <a:p>
                <a:r>
                  <a:rPr lang="en-US" dirty="0"/>
                  <a:t>Decentralized</a:t>
                </a:r>
              </a:p>
              <a:p>
                <a:pPr lvl="1"/>
                <a:r>
                  <a:rPr lang="en-US" dirty="0"/>
                  <a:t>Each inverter keeps its </a:t>
                </a:r>
                <a14:m>
                  <m:oMath xmlns:m="http://schemas.openxmlformats.org/officeDocument/2006/math">
                    <m:sSub>
                      <m:sSubPr>
                        <m:ctrlPr>
                          <a:rPr lang="en-US" i="1" smtClean="0">
                            <a:solidFill>
                              <a:schemeClr val="accent2"/>
                            </a:solidFill>
                            <a:latin typeface="Cambria Math" panose="02040503050406030204" pitchFamily="18" charset="0"/>
                          </a:rPr>
                        </m:ctrlPr>
                      </m:sSubPr>
                      <m:e>
                        <m:acc>
                          <m:accPr>
                            <m:chr m:val="⃗"/>
                            <m:ctrlPr>
                              <a:rPr lang="en-US" i="1">
                                <a:solidFill>
                                  <a:schemeClr val="accent2"/>
                                </a:solidFill>
                                <a:latin typeface="Cambria Math" panose="02040503050406030204" pitchFamily="18" charset="0"/>
                              </a:rPr>
                            </m:ctrlPr>
                          </m:accPr>
                          <m:e>
                            <m:r>
                              <a:rPr lang="en-US" i="1">
                                <a:solidFill>
                                  <a:schemeClr val="accent2"/>
                                </a:solidFill>
                                <a:latin typeface="Cambria Math" panose="02040503050406030204" pitchFamily="18" charset="0"/>
                              </a:rPr>
                              <m:t>𝑎</m:t>
                            </m:r>
                          </m:e>
                        </m:acc>
                      </m:e>
                      <m:sub>
                        <m:r>
                          <a:rPr lang="en-US" i="1">
                            <a:solidFill>
                              <a:schemeClr val="accent2"/>
                            </a:solidFill>
                            <a:latin typeface="Cambria Math" panose="02040503050406030204" pitchFamily="18" charset="0"/>
                          </a:rPr>
                          <m:t>𝑘</m:t>
                        </m:r>
                      </m:sub>
                    </m:sSub>
                  </m:oMath>
                </a14:m>
                <a:r>
                  <a:rPr lang="en-US" dirty="0"/>
                  <a:t> private, sharing only the results of its local computation</a:t>
                </a:r>
              </a:p>
              <a:p>
                <a:pPr lvl="1"/>
                <a:r>
                  <a:rPr lang="en-US" dirty="0"/>
                  <a:t>Flexible communication, increased security</a:t>
                </a:r>
              </a:p>
              <a:p>
                <a:pPr lvl="1"/>
                <a:r>
                  <a:rPr lang="en-US" dirty="0"/>
                  <a:t>Potential issues</a:t>
                </a:r>
              </a:p>
            </p:txBody>
          </p:sp>
        </mc:Choice>
        <mc:Fallback xmlns="">
          <p:sp>
            <p:nvSpPr>
              <p:cNvPr id="2" name="Content Placeholder 1">
                <a:extLst>
                  <a:ext uri="{FF2B5EF4-FFF2-40B4-BE49-F238E27FC236}">
                    <a16:creationId xmlns:a16="http://schemas.microsoft.com/office/drawing/2014/main" id="{1E822273-9D7A-450D-A5DF-C4C1DF290597}"/>
                  </a:ext>
                </a:extLst>
              </p:cNvPr>
              <p:cNvSpPr>
                <a:spLocks noGrp="1" noRot="1" noChangeAspect="1" noMove="1" noResize="1" noEditPoints="1" noAdjustHandles="1" noChangeArrowheads="1" noChangeShapeType="1" noTextEdit="1"/>
              </p:cNvSpPr>
              <p:nvPr>
                <p:ph idx="1"/>
              </p:nvPr>
            </p:nvSpPr>
            <p:spPr>
              <a:blipFill>
                <a:blip r:embed="rId3"/>
                <a:stretch>
                  <a:fillRect l="-889" t="-186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46C08FE-0690-4763-A4B5-1EA6167B1D34}"/>
              </a:ext>
            </a:extLst>
          </p:cNvPr>
          <p:cNvSpPr>
            <a:spLocks noGrp="1"/>
          </p:cNvSpPr>
          <p:nvPr>
            <p:ph type="title"/>
          </p:nvPr>
        </p:nvSpPr>
        <p:spPr/>
        <p:txBody>
          <a:bodyPr/>
          <a:lstStyle/>
          <a:p>
            <a:r>
              <a:rPr lang="en-US" dirty="0"/>
              <a:t>Motivation</a:t>
            </a:r>
            <a:br>
              <a:rPr lang="en-US" dirty="0"/>
            </a:br>
            <a:r>
              <a:rPr lang="en-US" sz="2400" b="0" dirty="0">
                <a:solidFill>
                  <a:srgbClr val="4F81BD">
                    <a:lumMod val="75000"/>
                  </a:srgbClr>
                </a:solidFill>
              </a:rPr>
              <a:t>Grid State Prediction</a:t>
            </a:r>
            <a:endParaRPr lang="en-US" dirty="0"/>
          </a:p>
        </p:txBody>
      </p:sp>
    </p:spTree>
    <p:extLst>
      <p:ext uri="{BB962C8B-B14F-4D97-AF65-F5344CB8AC3E}">
        <p14:creationId xmlns:p14="http://schemas.microsoft.com/office/powerpoint/2010/main" val="4243685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Title"/>
          <p:cNvSpPr>
            <a:spLocks noGrp="1"/>
          </p:cNvSpPr>
          <p:nvPr>
            <p:ph type="title"/>
          </p:nvPr>
        </p:nvSpPr>
        <p:spPr/>
        <p:txBody>
          <a:bodyPr/>
          <a:lstStyle/>
          <a:p>
            <a:r>
              <a:rPr lang="en-US" dirty="0"/>
              <a:t>Motivation</a:t>
            </a:r>
            <a:br>
              <a:rPr lang="en-US" dirty="0"/>
            </a:br>
            <a:r>
              <a:rPr lang="en-US" sz="2400" b="0" dirty="0"/>
              <a:t>Communication Costs: A Brief Visualization</a:t>
            </a:r>
            <a:endParaRPr lang="en-US" dirty="0"/>
          </a:p>
        </p:txBody>
      </p:sp>
      <p:cxnSp>
        <p:nvCxnSpPr>
          <p:cNvPr id="53" name="inner 5">
            <a:extLst>
              <a:ext uri="{FF2B5EF4-FFF2-40B4-BE49-F238E27FC236}">
                <a16:creationId xmlns:a16="http://schemas.microsoft.com/office/drawing/2014/main" id="{8927FE54-97F1-46A8-8538-54A616516759}"/>
              </a:ext>
            </a:extLst>
          </p:cNvPr>
          <p:cNvCxnSpPr>
            <a:cxnSpLocks/>
          </p:cNvCxnSpPr>
          <p:nvPr/>
        </p:nvCxnSpPr>
        <p:spPr>
          <a:xfrm flipV="1">
            <a:off x="5296241" y="3367962"/>
            <a:ext cx="1599370" cy="671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4" name="inner 4">
            <a:extLst>
              <a:ext uri="{FF2B5EF4-FFF2-40B4-BE49-F238E27FC236}">
                <a16:creationId xmlns:a16="http://schemas.microsoft.com/office/drawing/2014/main" id="{32EDE0BD-5CE7-4F01-9102-DD9F98E08718}"/>
              </a:ext>
            </a:extLst>
          </p:cNvPr>
          <p:cNvCxnSpPr>
            <a:cxnSpLocks/>
          </p:cNvCxnSpPr>
          <p:nvPr/>
        </p:nvCxnSpPr>
        <p:spPr>
          <a:xfrm>
            <a:off x="5200321" y="3612878"/>
            <a:ext cx="1319015" cy="88528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5" name="inner 3">
            <a:extLst>
              <a:ext uri="{FF2B5EF4-FFF2-40B4-BE49-F238E27FC236}">
                <a16:creationId xmlns:a16="http://schemas.microsoft.com/office/drawing/2014/main" id="{FC6A904D-0D91-4315-B601-0858F105D37F}"/>
              </a:ext>
            </a:extLst>
          </p:cNvPr>
          <p:cNvCxnSpPr>
            <a:cxnSpLocks/>
          </p:cNvCxnSpPr>
          <p:nvPr/>
        </p:nvCxnSpPr>
        <p:spPr>
          <a:xfrm flipH="1">
            <a:off x="5672516" y="3606163"/>
            <a:ext cx="1319015" cy="88078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6" name="inner 2">
            <a:extLst>
              <a:ext uri="{FF2B5EF4-FFF2-40B4-BE49-F238E27FC236}">
                <a16:creationId xmlns:a16="http://schemas.microsoft.com/office/drawing/2014/main" id="{28C92BD5-FF57-4D40-89FC-DDE595793901}"/>
              </a:ext>
            </a:extLst>
          </p:cNvPr>
          <p:cNvCxnSpPr>
            <a:cxnSpLocks/>
          </p:cNvCxnSpPr>
          <p:nvPr/>
        </p:nvCxnSpPr>
        <p:spPr>
          <a:xfrm flipH="1">
            <a:off x="5440946" y="2939143"/>
            <a:ext cx="423410" cy="144914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7" name="inner 1">
            <a:extLst>
              <a:ext uri="{FF2B5EF4-FFF2-40B4-BE49-F238E27FC236}">
                <a16:creationId xmlns:a16="http://schemas.microsoft.com/office/drawing/2014/main" id="{EBDF1992-619A-45A2-B3B6-49B993FE9520}"/>
              </a:ext>
            </a:extLst>
          </p:cNvPr>
          <p:cNvCxnSpPr>
            <a:cxnSpLocks/>
          </p:cNvCxnSpPr>
          <p:nvPr/>
        </p:nvCxnSpPr>
        <p:spPr>
          <a:xfrm>
            <a:off x="6327495" y="2939143"/>
            <a:ext cx="423410" cy="146035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nvGrpSpPr>
          <p:cNvPr id="205" name="Callouts: Full Data">
            <a:extLst>
              <a:ext uri="{FF2B5EF4-FFF2-40B4-BE49-F238E27FC236}">
                <a16:creationId xmlns:a16="http://schemas.microsoft.com/office/drawing/2014/main" id="{E301277E-C570-4F3D-8619-DE420608A9CB}"/>
              </a:ext>
            </a:extLst>
          </p:cNvPr>
          <p:cNvGrpSpPr/>
          <p:nvPr/>
        </p:nvGrpSpPr>
        <p:grpSpPr>
          <a:xfrm>
            <a:off x="2496804" y="1381847"/>
            <a:ext cx="7192426" cy="4797118"/>
            <a:chOff x="972804" y="1381847"/>
            <a:chExt cx="7192426" cy="4797118"/>
          </a:xfrm>
        </p:grpSpPr>
        <mc:AlternateContent xmlns:mc="http://schemas.openxmlformats.org/markup-compatibility/2006" xmlns:a14="http://schemas.microsoft.com/office/drawing/2010/main">
          <mc:Choice Requires="a14">
            <p:sp>
              <p:nvSpPr>
                <p:cNvPr id="94" name="5">
                  <a:extLst>
                    <a:ext uri="{FF2B5EF4-FFF2-40B4-BE49-F238E27FC236}">
                      <a16:creationId xmlns:a16="http://schemas.microsoft.com/office/drawing/2014/main" id="{AD6D1E6F-3CA5-44B6-A8A8-F97CBD64B402}"/>
                    </a:ext>
                  </a:extLst>
                </p:cNvPr>
                <p:cNvSpPr/>
                <p:nvPr/>
              </p:nvSpPr>
              <p:spPr bwMode="auto">
                <a:xfrm>
                  <a:off x="6026590" y="5391390"/>
                  <a:ext cx="1621970" cy="787575"/>
                </a:xfrm>
                <a:prstGeom prst="borderCallout2">
                  <a:avLst>
                    <a:gd name="adj1" fmla="val -8539"/>
                    <a:gd name="adj2" fmla="val 8531"/>
                    <a:gd name="adj3" fmla="val -22928"/>
                    <a:gd name="adj4" fmla="val 8389"/>
                    <a:gd name="adj5" fmla="val -64726"/>
                    <a:gd name="adj6" fmla="val -30022"/>
                  </a:avLst>
                </a:prstGeom>
                <a:ln w="28575">
                  <a:headEnd/>
                  <a:tailEnd/>
                </a:ln>
              </p:spPr>
              <p:style>
                <a:lnRef idx="2">
                  <a:schemeClr val="dk1"/>
                </a:lnRef>
                <a:fillRef idx="1">
                  <a:schemeClr val="lt1"/>
                </a:fillRef>
                <a:effectRef idx="0">
                  <a:schemeClr val="dk1"/>
                </a:effectRef>
                <a:fontRef idx="minor">
                  <a:schemeClr val="dk1"/>
                </a:fontRef>
              </p:style>
              <p:txBody>
                <a:bodyPr rtlCol="0" anchor="b">
                  <a:prstTxWarp prst="textNoShape">
                    <a:avLst/>
                  </a:prstTxWarp>
                </a:bodyPr>
                <a:lstStyle/>
                <a:p>
                  <a:pPr algn="ctr">
                    <a:spcBef>
                      <a:spcPct val="0"/>
                    </a:spcBef>
                  </a:pPr>
                  <a:r>
                    <a:rPr lang="en-US" sz="1600" dirty="0">
                      <a:solidFill>
                        <a:srgbClr val="000000"/>
                      </a:solidFill>
                    </a:rPr>
                    <a:t> </a:t>
                  </a:r>
                  <a14:m>
                    <m:oMath xmlns:m="http://schemas.openxmlformats.org/officeDocument/2006/math">
                      <m:d>
                        <m:dPr>
                          <m:begChr m:val="["/>
                          <m:endChr m:val="]"/>
                          <m:ctrlPr>
                            <a:rPr lang="en-US" sz="1600" i="1">
                              <a:solidFill>
                                <a:srgbClr val="000000"/>
                              </a:solidFill>
                              <a:latin typeface="Cambria Math" panose="02040503050406030204" pitchFamily="18" charset="0"/>
                            </a:rPr>
                          </m:ctrlPr>
                        </m:dPr>
                        <m:e>
                          <m:m>
                            <m:mPr>
                              <m:mcs>
                                <m:mc>
                                  <m:mcPr>
                                    <m:count m:val="3"/>
                                    <m:mcJc m:val="center"/>
                                  </m:mcPr>
                                </m:mc>
                              </m:mcs>
                              <m:ctrlPr>
                                <a:rPr lang="en-US" sz="1600" i="1">
                                  <a:solidFill>
                                    <a:srgbClr val="000000"/>
                                  </a:solidFill>
                                  <a:latin typeface="Cambria Math" panose="02040503050406030204" pitchFamily="18" charset="0"/>
                                </a:rPr>
                              </m:ctrlPr>
                            </m:mPr>
                            <m:mr>
                              <m:e>
                                <m:sSub>
                                  <m:sSubPr>
                                    <m:ctrlPr>
                                      <a:rPr lang="en-US" sz="1600" i="1">
                                        <a:solidFill>
                                          <a:schemeClr val="accent2"/>
                                        </a:solidFill>
                                        <a:latin typeface="Cambria Math" panose="02040503050406030204" pitchFamily="18" charset="0"/>
                                      </a:rPr>
                                    </m:ctrlPr>
                                  </m:sSubPr>
                                  <m:e>
                                    <m:r>
                                      <a:rPr lang="en-US" sz="1600" i="1">
                                        <a:solidFill>
                                          <a:schemeClr val="accent2"/>
                                        </a:solidFill>
                                        <a:latin typeface="Cambria Math" panose="02040503050406030204" pitchFamily="18" charset="0"/>
                                      </a:rPr>
                                      <m:t>𝐴</m:t>
                                    </m:r>
                                  </m:e>
                                  <m:sub>
                                    <m:r>
                                      <a:rPr lang="en-US" sz="1600" i="1">
                                        <a:solidFill>
                                          <a:schemeClr val="accent2"/>
                                        </a:solidFill>
                                        <a:latin typeface="Cambria Math" panose="02040503050406030204" pitchFamily="18" charset="0"/>
                                      </a:rPr>
                                      <m:t>11</m:t>
                                    </m:r>
                                  </m:sub>
                                </m:sSub>
                              </m:e>
                              <m:e>
                                <m:r>
                                  <a:rPr lang="en-US" sz="1600" i="1">
                                    <a:solidFill>
                                      <a:srgbClr val="000000"/>
                                    </a:solidFill>
                                    <a:latin typeface="Cambria Math" panose="02040503050406030204" pitchFamily="18" charset="0"/>
                                  </a:rPr>
                                  <m:t>⋯</m:t>
                                </m:r>
                              </m:e>
                              <m:e>
                                <m:sSub>
                                  <m:sSubPr>
                                    <m:ctrlPr>
                                      <a:rPr lang="en-US" sz="1600" i="1">
                                        <a:solidFill>
                                          <a:srgbClr val="7030A0"/>
                                        </a:solidFill>
                                        <a:latin typeface="Cambria Math" panose="02040503050406030204" pitchFamily="18" charset="0"/>
                                      </a:rPr>
                                    </m:ctrlPr>
                                  </m:sSubPr>
                                  <m:e>
                                    <m:r>
                                      <a:rPr lang="en-US" sz="1600" i="1">
                                        <a:solidFill>
                                          <a:srgbClr val="7030A0"/>
                                        </a:solidFill>
                                        <a:latin typeface="Cambria Math" panose="02040503050406030204" pitchFamily="18" charset="0"/>
                                      </a:rPr>
                                      <m:t>𝐴</m:t>
                                    </m:r>
                                  </m:e>
                                  <m:sub>
                                    <m:r>
                                      <a:rPr lang="en-US" sz="1600" i="1">
                                        <a:solidFill>
                                          <a:srgbClr val="7030A0"/>
                                        </a:solidFill>
                                        <a:latin typeface="Cambria Math" panose="02040503050406030204" pitchFamily="18" charset="0"/>
                                      </a:rPr>
                                      <m:t>15</m:t>
                                    </m:r>
                                  </m:sub>
                                </m:sSub>
                              </m:e>
                            </m:mr>
                            <m:mr>
                              <m:e>
                                <m:r>
                                  <a:rPr lang="en-US" sz="1600" i="1">
                                    <a:solidFill>
                                      <a:schemeClr val="accent2"/>
                                    </a:solidFill>
                                    <a:latin typeface="Cambria Math" panose="02040503050406030204" pitchFamily="18" charset="0"/>
                                  </a:rPr>
                                  <m:t>⋮</m:t>
                                </m:r>
                              </m:e>
                              <m:e>
                                <m:r>
                                  <a:rPr lang="en-US" sz="1600" i="1">
                                    <a:solidFill>
                                      <a:srgbClr val="000000"/>
                                    </a:solidFill>
                                    <a:latin typeface="Cambria Math" panose="02040503050406030204" pitchFamily="18" charset="0"/>
                                  </a:rPr>
                                  <m:t>⋱</m:t>
                                </m:r>
                              </m:e>
                              <m:e>
                                <m:r>
                                  <a:rPr lang="en-US" sz="1600" i="1">
                                    <a:solidFill>
                                      <a:srgbClr val="7030A0"/>
                                    </a:solidFill>
                                    <a:latin typeface="Cambria Math" panose="02040503050406030204" pitchFamily="18" charset="0"/>
                                  </a:rPr>
                                  <m:t>⋮</m:t>
                                </m:r>
                              </m:e>
                            </m:mr>
                            <m:mr>
                              <m:e>
                                <m:sSub>
                                  <m:sSubPr>
                                    <m:ctrlPr>
                                      <a:rPr lang="en-US" sz="1600" i="1">
                                        <a:solidFill>
                                          <a:schemeClr val="accent2"/>
                                        </a:solidFill>
                                        <a:latin typeface="Cambria Math" panose="02040503050406030204" pitchFamily="18" charset="0"/>
                                      </a:rPr>
                                    </m:ctrlPr>
                                  </m:sSubPr>
                                  <m:e>
                                    <m:r>
                                      <a:rPr lang="en-US" sz="1600" i="1">
                                        <a:solidFill>
                                          <a:schemeClr val="accent2"/>
                                        </a:solidFill>
                                        <a:latin typeface="Cambria Math" panose="02040503050406030204" pitchFamily="18" charset="0"/>
                                      </a:rPr>
                                      <m:t>𝐴</m:t>
                                    </m:r>
                                  </m:e>
                                  <m:sub>
                                    <m:r>
                                      <a:rPr lang="en-US" sz="1600" i="1">
                                        <a:solidFill>
                                          <a:schemeClr val="accent2"/>
                                        </a:solidFill>
                                        <a:latin typeface="Cambria Math" panose="02040503050406030204" pitchFamily="18" charset="0"/>
                                      </a:rPr>
                                      <m:t>𝑑</m:t>
                                    </m:r>
                                    <m:r>
                                      <a:rPr lang="en-US" sz="1600" i="1">
                                        <a:solidFill>
                                          <a:schemeClr val="accent2"/>
                                        </a:solidFill>
                                        <a:latin typeface="Cambria Math" panose="02040503050406030204" pitchFamily="18" charset="0"/>
                                      </a:rPr>
                                      <m:t>1</m:t>
                                    </m:r>
                                  </m:sub>
                                </m:sSub>
                              </m:e>
                              <m:e>
                                <m:r>
                                  <a:rPr lang="en-US" sz="1600" i="1">
                                    <a:solidFill>
                                      <a:srgbClr val="000000"/>
                                    </a:solidFill>
                                    <a:latin typeface="Cambria Math" panose="02040503050406030204" pitchFamily="18" charset="0"/>
                                  </a:rPr>
                                  <m:t>⋯</m:t>
                                </m:r>
                              </m:e>
                              <m:e>
                                <m:sSub>
                                  <m:sSubPr>
                                    <m:ctrlPr>
                                      <a:rPr lang="en-US" sz="1600" i="1">
                                        <a:solidFill>
                                          <a:srgbClr val="7030A0"/>
                                        </a:solidFill>
                                        <a:latin typeface="Cambria Math" panose="02040503050406030204" pitchFamily="18" charset="0"/>
                                      </a:rPr>
                                    </m:ctrlPr>
                                  </m:sSubPr>
                                  <m:e>
                                    <m:r>
                                      <a:rPr lang="en-US" sz="1600" i="1">
                                        <a:solidFill>
                                          <a:srgbClr val="7030A0"/>
                                        </a:solidFill>
                                        <a:latin typeface="Cambria Math" panose="02040503050406030204" pitchFamily="18" charset="0"/>
                                      </a:rPr>
                                      <m:t>𝐴</m:t>
                                    </m:r>
                                  </m:e>
                                  <m:sub>
                                    <m:r>
                                      <a:rPr lang="en-US" sz="1600" i="1">
                                        <a:solidFill>
                                          <a:srgbClr val="7030A0"/>
                                        </a:solidFill>
                                        <a:latin typeface="Cambria Math" panose="02040503050406030204" pitchFamily="18" charset="0"/>
                                      </a:rPr>
                                      <m:t>𝑑</m:t>
                                    </m:r>
                                    <m:r>
                                      <a:rPr lang="en-US" sz="1600" i="1">
                                        <a:solidFill>
                                          <a:srgbClr val="7030A0"/>
                                        </a:solidFill>
                                        <a:latin typeface="Cambria Math" panose="02040503050406030204" pitchFamily="18" charset="0"/>
                                      </a:rPr>
                                      <m:t>5</m:t>
                                    </m:r>
                                  </m:sub>
                                </m:sSub>
                              </m:e>
                            </m:mr>
                          </m:m>
                        </m:e>
                      </m:d>
                    </m:oMath>
                  </a14:m>
                  <a:endParaRPr lang="en-US" sz="1600" dirty="0">
                    <a:solidFill>
                      <a:srgbClr val="000000"/>
                    </a:solidFill>
                  </a:endParaRPr>
                </a:p>
              </p:txBody>
            </p:sp>
          </mc:Choice>
          <mc:Fallback xmlns="">
            <p:sp>
              <p:nvSpPr>
                <p:cNvPr id="94" name="5">
                  <a:extLst>
                    <a:ext uri="{FF2B5EF4-FFF2-40B4-BE49-F238E27FC236}">
                      <a16:creationId xmlns:a16="http://schemas.microsoft.com/office/drawing/2014/main" id="{AD6D1E6F-3CA5-44B6-A8A8-F97CBD64B402}"/>
                    </a:ext>
                  </a:extLst>
                </p:cNvPr>
                <p:cNvSpPr>
                  <a:spLocks noRot="1" noChangeAspect="1" noMove="1" noResize="1" noEditPoints="1" noAdjustHandles="1" noChangeArrowheads="1" noChangeShapeType="1" noTextEdit="1"/>
                </p:cNvSpPr>
                <p:nvPr/>
              </p:nvSpPr>
              <p:spPr bwMode="auto">
                <a:xfrm>
                  <a:off x="6026590" y="5391390"/>
                  <a:ext cx="1621970" cy="787575"/>
                </a:xfrm>
                <a:prstGeom prst="borderCallout2">
                  <a:avLst>
                    <a:gd name="adj1" fmla="val -8539"/>
                    <a:gd name="adj2" fmla="val 8531"/>
                    <a:gd name="adj3" fmla="val -22928"/>
                    <a:gd name="adj4" fmla="val 8389"/>
                    <a:gd name="adj5" fmla="val -64726"/>
                    <a:gd name="adj6" fmla="val -30022"/>
                  </a:avLst>
                </a:prstGeom>
                <a:blipFill>
                  <a:blip r:embed="rId3"/>
                  <a:stretch>
                    <a:fillRect/>
                  </a:stretch>
                </a:blipFill>
                <a:ln w="28575">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4">
                  <a:extLst>
                    <a:ext uri="{FF2B5EF4-FFF2-40B4-BE49-F238E27FC236}">
                      <a16:creationId xmlns:a16="http://schemas.microsoft.com/office/drawing/2014/main" id="{3CB60AFF-33DA-4D53-8DC6-9210C49E7C57}"/>
                    </a:ext>
                  </a:extLst>
                </p:cNvPr>
                <p:cNvSpPr/>
                <p:nvPr/>
              </p:nvSpPr>
              <p:spPr bwMode="auto">
                <a:xfrm>
                  <a:off x="1349830" y="5391389"/>
                  <a:ext cx="1621970" cy="787575"/>
                </a:xfrm>
                <a:prstGeom prst="borderCallout2">
                  <a:avLst>
                    <a:gd name="adj1" fmla="val -9620"/>
                    <a:gd name="adj2" fmla="val 94575"/>
                    <a:gd name="adj3" fmla="val -29467"/>
                    <a:gd name="adj4" fmla="val 95259"/>
                    <a:gd name="adj5" fmla="val -69562"/>
                    <a:gd name="adj6" fmla="val 138891"/>
                  </a:avLst>
                </a:prstGeom>
                <a:ln w="28575">
                  <a:headEnd/>
                  <a:tailEnd/>
                </a:ln>
              </p:spPr>
              <p:style>
                <a:lnRef idx="2">
                  <a:schemeClr val="dk1"/>
                </a:lnRef>
                <a:fillRef idx="1">
                  <a:schemeClr val="lt1"/>
                </a:fillRef>
                <a:effectRef idx="0">
                  <a:schemeClr val="dk1"/>
                </a:effectRef>
                <a:fontRef idx="minor">
                  <a:schemeClr val="dk1"/>
                </a:fontRef>
              </p:style>
              <p:txBody>
                <a:bodyPr rtlCol="0" anchor="b">
                  <a:prstTxWarp prst="textNoShape">
                    <a:avLst/>
                  </a:prstTxWarp>
                </a:bodyPr>
                <a:lstStyle/>
                <a:p>
                  <a:pPr algn="ctr">
                    <a:spcBef>
                      <a:spcPct val="0"/>
                    </a:spcBef>
                  </a:pPr>
                  <a:r>
                    <a:rPr lang="en-US" sz="1600" dirty="0">
                      <a:solidFill>
                        <a:srgbClr val="000000"/>
                      </a:solidFill>
                    </a:rPr>
                    <a:t> </a:t>
                  </a:r>
                  <a14:m>
                    <m:oMath xmlns:m="http://schemas.openxmlformats.org/officeDocument/2006/math">
                      <m:d>
                        <m:dPr>
                          <m:begChr m:val="["/>
                          <m:endChr m:val="]"/>
                          <m:ctrlPr>
                            <a:rPr lang="en-US" sz="1600" i="1">
                              <a:solidFill>
                                <a:srgbClr val="000000"/>
                              </a:solidFill>
                              <a:latin typeface="Cambria Math" panose="02040503050406030204" pitchFamily="18" charset="0"/>
                            </a:rPr>
                          </m:ctrlPr>
                        </m:dPr>
                        <m:e>
                          <m:m>
                            <m:mPr>
                              <m:mcs>
                                <m:mc>
                                  <m:mcPr>
                                    <m:count m:val="3"/>
                                    <m:mcJc m:val="center"/>
                                  </m:mcPr>
                                </m:mc>
                              </m:mcs>
                              <m:ctrlPr>
                                <a:rPr lang="en-US" sz="1600" i="1">
                                  <a:solidFill>
                                    <a:srgbClr val="000000"/>
                                  </a:solidFill>
                                  <a:latin typeface="Cambria Math" panose="02040503050406030204" pitchFamily="18" charset="0"/>
                                </a:rPr>
                              </m:ctrlPr>
                            </m:mPr>
                            <m:mr>
                              <m:e>
                                <m:sSub>
                                  <m:sSubPr>
                                    <m:ctrlPr>
                                      <a:rPr lang="en-US" sz="1600" i="1">
                                        <a:solidFill>
                                          <a:schemeClr val="accent2"/>
                                        </a:solidFill>
                                        <a:latin typeface="Cambria Math" panose="02040503050406030204" pitchFamily="18" charset="0"/>
                                      </a:rPr>
                                    </m:ctrlPr>
                                  </m:sSubPr>
                                  <m:e>
                                    <m:r>
                                      <a:rPr lang="en-US" sz="1600" i="1">
                                        <a:solidFill>
                                          <a:schemeClr val="accent2"/>
                                        </a:solidFill>
                                        <a:latin typeface="Cambria Math" panose="02040503050406030204" pitchFamily="18" charset="0"/>
                                      </a:rPr>
                                      <m:t>𝐴</m:t>
                                    </m:r>
                                  </m:e>
                                  <m:sub>
                                    <m:r>
                                      <a:rPr lang="en-US" sz="1600" i="1">
                                        <a:solidFill>
                                          <a:schemeClr val="accent2"/>
                                        </a:solidFill>
                                        <a:latin typeface="Cambria Math" panose="02040503050406030204" pitchFamily="18" charset="0"/>
                                      </a:rPr>
                                      <m:t>11</m:t>
                                    </m:r>
                                  </m:sub>
                                </m:sSub>
                              </m:e>
                              <m:e>
                                <m:r>
                                  <a:rPr lang="en-US" sz="1600" i="1">
                                    <a:solidFill>
                                      <a:srgbClr val="000000"/>
                                    </a:solidFill>
                                    <a:latin typeface="Cambria Math" panose="02040503050406030204" pitchFamily="18" charset="0"/>
                                  </a:rPr>
                                  <m:t>⋯</m:t>
                                </m:r>
                              </m:e>
                              <m:e>
                                <m:sSub>
                                  <m:sSubPr>
                                    <m:ctrlPr>
                                      <a:rPr lang="en-US" sz="1600" i="1">
                                        <a:solidFill>
                                          <a:srgbClr val="7030A0"/>
                                        </a:solidFill>
                                        <a:latin typeface="Cambria Math" panose="02040503050406030204" pitchFamily="18" charset="0"/>
                                      </a:rPr>
                                    </m:ctrlPr>
                                  </m:sSubPr>
                                  <m:e>
                                    <m:r>
                                      <a:rPr lang="en-US" sz="1600" i="1">
                                        <a:solidFill>
                                          <a:srgbClr val="7030A0"/>
                                        </a:solidFill>
                                        <a:latin typeface="Cambria Math" panose="02040503050406030204" pitchFamily="18" charset="0"/>
                                      </a:rPr>
                                      <m:t>𝐴</m:t>
                                    </m:r>
                                  </m:e>
                                  <m:sub>
                                    <m:r>
                                      <a:rPr lang="en-US" sz="1600" i="1">
                                        <a:solidFill>
                                          <a:srgbClr val="7030A0"/>
                                        </a:solidFill>
                                        <a:latin typeface="Cambria Math" panose="02040503050406030204" pitchFamily="18" charset="0"/>
                                      </a:rPr>
                                      <m:t>15</m:t>
                                    </m:r>
                                  </m:sub>
                                </m:sSub>
                              </m:e>
                            </m:mr>
                            <m:mr>
                              <m:e>
                                <m:r>
                                  <a:rPr lang="en-US" sz="1600" i="1">
                                    <a:solidFill>
                                      <a:schemeClr val="accent2"/>
                                    </a:solidFill>
                                    <a:latin typeface="Cambria Math" panose="02040503050406030204" pitchFamily="18" charset="0"/>
                                  </a:rPr>
                                  <m:t>⋮</m:t>
                                </m:r>
                              </m:e>
                              <m:e>
                                <m:r>
                                  <a:rPr lang="en-US" sz="1600" i="1">
                                    <a:solidFill>
                                      <a:srgbClr val="000000"/>
                                    </a:solidFill>
                                    <a:latin typeface="Cambria Math" panose="02040503050406030204" pitchFamily="18" charset="0"/>
                                  </a:rPr>
                                  <m:t>⋱</m:t>
                                </m:r>
                              </m:e>
                              <m:e>
                                <m:r>
                                  <a:rPr lang="en-US" sz="1600" i="1">
                                    <a:solidFill>
                                      <a:srgbClr val="7030A0"/>
                                    </a:solidFill>
                                    <a:latin typeface="Cambria Math" panose="02040503050406030204" pitchFamily="18" charset="0"/>
                                  </a:rPr>
                                  <m:t>⋮</m:t>
                                </m:r>
                              </m:e>
                            </m:mr>
                            <m:mr>
                              <m:e>
                                <m:sSub>
                                  <m:sSubPr>
                                    <m:ctrlPr>
                                      <a:rPr lang="en-US" sz="1600" i="1">
                                        <a:solidFill>
                                          <a:schemeClr val="accent2"/>
                                        </a:solidFill>
                                        <a:latin typeface="Cambria Math" panose="02040503050406030204" pitchFamily="18" charset="0"/>
                                      </a:rPr>
                                    </m:ctrlPr>
                                  </m:sSubPr>
                                  <m:e>
                                    <m:r>
                                      <a:rPr lang="en-US" sz="1600" i="1">
                                        <a:solidFill>
                                          <a:schemeClr val="accent2"/>
                                        </a:solidFill>
                                        <a:latin typeface="Cambria Math" panose="02040503050406030204" pitchFamily="18" charset="0"/>
                                      </a:rPr>
                                      <m:t>𝐴</m:t>
                                    </m:r>
                                  </m:e>
                                  <m:sub>
                                    <m:r>
                                      <a:rPr lang="en-US" sz="1600" i="1">
                                        <a:solidFill>
                                          <a:schemeClr val="accent2"/>
                                        </a:solidFill>
                                        <a:latin typeface="Cambria Math" panose="02040503050406030204" pitchFamily="18" charset="0"/>
                                      </a:rPr>
                                      <m:t>𝑑</m:t>
                                    </m:r>
                                    <m:r>
                                      <a:rPr lang="en-US" sz="1600" i="1">
                                        <a:solidFill>
                                          <a:schemeClr val="accent2"/>
                                        </a:solidFill>
                                        <a:latin typeface="Cambria Math" panose="02040503050406030204" pitchFamily="18" charset="0"/>
                                      </a:rPr>
                                      <m:t>1</m:t>
                                    </m:r>
                                  </m:sub>
                                </m:sSub>
                              </m:e>
                              <m:e>
                                <m:r>
                                  <a:rPr lang="en-US" sz="1600" i="1">
                                    <a:solidFill>
                                      <a:srgbClr val="000000"/>
                                    </a:solidFill>
                                    <a:latin typeface="Cambria Math" panose="02040503050406030204" pitchFamily="18" charset="0"/>
                                  </a:rPr>
                                  <m:t>⋯</m:t>
                                </m:r>
                              </m:e>
                              <m:e>
                                <m:sSub>
                                  <m:sSubPr>
                                    <m:ctrlPr>
                                      <a:rPr lang="en-US" sz="1600" i="1">
                                        <a:solidFill>
                                          <a:srgbClr val="7030A0"/>
                                        </a:solidFill>
                                        <a:latin typeface="Cambria Math" panose="02040503050406030204" pitchFamily="18" charset="0"/>
                                      </a:rPr>
                                    </m:ctrlPr>
                                  </m:sSubPr>
                                  <m:e>
                                    <m:r>
                                      <a:rPr lang="en-US" sz="1600" i="1">
                                        <a:solidFill>
                                          <a:srgbClr val="7030A0"/>
                                        </a:solidFill>
                                        <a:latin typeface="Cambria Math" panose="02040503050406030204" pitchFamily="18" charset="0"/>
                                      </a:rPr>
                                      <m:t>𝐴</m:t>
                                    </m:r>
                                  </m:e>
                                  <m:sub>
                                    <m:r>
                                      <a:rPr lang="en-US" sz="1600" i="1">
                                        <a:solidFill>
                                          <a:srgbClr val="7030A0"/>
                                        </a:solidFill>
                                        <a:latin typeface="Cambria Math" panose="02040503050406030204" pitchFamily="18" charset="0"/>
                                      </a:rPr>
                                      <m:t>𝑑</m:t>
                                    </m:r>
                                    <m:r>
                                      <a:rPr lang="en-US" sz="1600" i="1">
                                        <a:solidFill>
                                          <a:srgbClr val="7030A0"/>
                                        </a:solidFill>
                                        <a:latin typeface="Cambria Math" panose="02040503050406030204" pitchFamily="18" charset="0"/>
                                      </a:rPr>
                                      <m:t>5</m:t>
                                    </m:r>
                                  </m:sub>
                                </m:sSub>
                              </m:e>
                            </m:mr>
                          </m:m>
                        </m:e>
                      </m:d>
                    </m:oMath>
                  </a14:m>
                  <a:endParaRPr lang="en-US" sz="1600" dirty="0">
                    <a:solidFill>
                      <a:srgbClr val="000000"/>
                    </a:solidFill>
                  </a:endParaRPr>
                </a:p>
              </p:txBody>
            </p:sp>
          </mc:Choice>
          <mc:Fallback xmlns="">
            <p:sp>
              <p:nvSpPr>
                <p:cNvPr id="95" name="4">
                  <a:extLst>
                    <a:ext uri="{FF2B5EF4-FFF2-40B4-BE49-F238E27FC236}">
                      <a16:creationId xmlns:a16="http://schemas.microsoft.com/office/drawing/2014/main" id="{3CB60AFF-33DA-4D53-8DC6-9210C49E7C57}"/>
                    </a:ext>
                  </a:extLst>
                </p:cNvPr>
                <p:cNvSpPr>
                  <a:spLocks noRot="1" noChangeAspect="1" noMove="1" noResize="1" noEditPoints="1" noAdjustHandles="1" noChangeArrowheads="1" noChangeShapeType="1" noTextEdit="1"/>
                </p:cNvSpPr>
                <p:nvPr/>
              </p:nvSpPr>
              <p:spPr bwMode="auto">
                <a:xfrm>
                  <a:off x="1349830" y="5391389"/>
                  <a:ext cx="1621970" cy="787575"/>
                </a:xfrm>
                <a:prstGeom prst="borderCallout2">
                  <a:avLst>
                    <a:gd name="adj1" fmla="val -9620"/>
                    <a:gd name="adj2" fmla="val 94575"/>
                    <a:gd name="adj3" fmla="val -29467"/>
                    <a:gd name="adj4" fmla="val 95259"/>
                    <a:gd name="adj5" fmla="val -69562"/>
                    <a:gd name="adj6" fmla="val 138891"/>
                  </a:avLst>
                </a:prstGeom>
                <a:blipFill>
                  <a:blip r:embed="rId4"/>
                  <a:stretch>
                    <a:fillRect/>
                  </a:stretch>
                </a:blipFill>
                <a:ln w="28575">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3">
                  <a:extLst>
                    <a:ext uri="{FF2B5EF4-FFF2-40B4-BE49-F238E27FC236}">
                      <a16:creationId xmlns:a16="http://schemas.microsoft.com/office/drawing/2014/main" id="{BC5515C9-DA89-4FBE-B109-BF61EE51901C}"/>
                    </a:ext>
                  </a:extLst>
                </p:cNvPr>
                <p:cNvSpPr/>
                <p:nvPr/>
              </p:nvSpPr>
              <p:spPr bwMode="auto">
                <a:xfrm>
                  <a:off x="6543260" y="2813786"/>
                  <a:ext cx="1621970" cy="787575"/>
                </a:xfrm>
                <a:prstGeom prst="borderCallout2">
                  <a:avLst>
                    <a:gd name="adj1" fmla="val 18750"/>
                    <a:gd name="adj2" fmla="val -3341"/>
                    <a:gd name="adj3" fmla="val 18750"/>
                    <a:gd name="adj4" fmla="val -6097"/>
                    <a:gd name="adj5" fmla="val 48333"/>
                    <a:gd name="adj6" fmla="val -32865"/>
                  </a:avLst>
                </a:prstGeom>
                <a:ln w="28575">
                  <a:headEnd/>
                  <a:tailEnd/>
                </a:ln>
              </p:spPr>
              <p:style>
                <a:lnRef idx="2">
                  <a:schemeClr val="dk1"/>
                </a:lnRef>
                <a:fillRef idx="1">
                  <a:schemeClr val="lt1"/>
                </a:fillRef>
                <a:effectRef idx="0">
                  <a:schemeClr val="dk1"/>
                </a:effectRef>
                <a:fontRef idx="minor">
                  <a:schemeClr val="dk1"/>
                </a:fontRef>
              </p:style>
              <p:txBody>
                <a:bodyPr rtlCol="0" anchor="b">
                  <a:prstTxWarp prst="textNoShape">
                    <a:avLst/>
                  </a:prstTxWarp>
                </a:bodyPr>
                <a:lstStyle/>
                <a:p>
                  <a:pPr algn="ctr">
                    <a:spcBef>
                      <a:spcPct val="0"/>
                    </a:spcBef>
                  </a:pPr>
                  <a:r>
                    <a:rPr lang="en-US" sz="1600" dirty="0">
                      <a:solidFill>
                        <a:srgbClr val="000000"/>
                      </a:solidFill>
                    </a:rPr>
                    <a:t> </a:t>
                  </a:r>
                  <a14:m>
                    <m:oMath xmlns:m="http://schemas.openxmlformats.org/officeDocument/2006/math">
                      <m:d>
                        <m:dPr>
                          <m:begChr m:val="["/>
                          <m:endChr m:val="]"/>
                          <m:ctrlPr>
                            <a:rPr lang="en-US" sz="1600" i="1">
                              <a:solidFill>
                                <a:srgbClr val="000000"/>
                              </a:solidFill>
                              <a:latin typeface="Cambria Math" panose="02040503050406030204" pitchFamily="18" charset="0"/>
                            </a:rPr>
                          </m:ctrlPr>
                        </m:dPr>
                        <m:e>
                          <m:m>
                            <m:mPr>
                              <m:mcs>
                                <m:mc>
                                  <m:mcPr>
                                    <m:count m:val="3"/>
                                    <m:mcJc m:val="center"/>
                                  </m:mcPr>
                                </m:mc>
                              </m:mcs>
                              <m:ctrlPr>
                                <a:rPr lang="en-US" sz="1600" i="1">
                                  <a:solidFill>
                                    <a:srgbClr val="000000"/>
                                  </a:solidFill>
                                  <a:latin typeface="Cambria Math" panose="02040503050406030204" pitchFamily="18" charset="0"/>
                                </a:rPr>
                              </m:ctrlPr>
                            </m:mPr>
                            <m:mr>
                              <m:e>
                                <m:sSub>
                                  <m:sSubPr>
                                    <m:ctrlPr>
                                      <a:rPr lang="en-US" sz="1600" i="1">
                                        <a:solidFill>
                                          <a:schemeClr val="accent2"/>
                                        </a:solidFill>
                                        <a:latin typeface="Cambria Math" panose="02040503050406030204" pitchFamily="18" charset="0"/>
                                      </a:rPr>
                                    </m:ctrlPr>
                                  </m:sSubPr>
                                  <m:e>
                                    <m:r>
                                      <a:rPr lang="en-US" sz="1600" i="1">
                                        <a:solidFill>
                                          <a:schemeClr val="accent2"/>
                                        </a:solidFill>
                                        <a:latin typeface="Cambria Math" panose="02040503050406030204" pitchFamily="18" charset="0"/>
                                      </a:rPr>
                                      <m:t>𝐴</m:t>
                                    </m:r>
                                  </m:e>
                                  <m:sub>
                                    <m:r>
                                      <a:rPr lang="en-US" sz="1600" i="1">
                                        <a:solidFill>
                                          <a:schemeClr val="accent2"/>
                                        </a:solidFill>
                                        <a:latin typeface="Cambria Math" panose="02040503050406030204" pitchFamily="18" charset="0"/>
                                      </a:rPr>
                                      <m:t>11</m:t>
                                    </m:r>
                                  </m:sub>
                                </m:sSub>
                              </m:e>
                              <m:e>
                                <m:r>
                                  <a:rPr lang="en-US" sz="1600" i="1">
                                    <a:solidFill>
                                      <a:srgbClr val="000000"/>
                                    </a:solidFill>
                                    <a:latin typeface="Cambria Math" panose="02040503050406030204" pitchFamily="18" charset="0"/>
                                  </a:rPr>
                                  <m:t>⋯</m:t>
                                </m:r>
                              </m:e>
                              <m:e>
                                <m:sSub>
                                  <m:sSubPr>
                                    <m:ctrlPr>
                                      <a:rPr lang="en-US" sz="1600" i="1">
                                        <a:solidFill>
                                          <a:srgbClr val="7030A0"/>
                                        </a:solidFill>
                                        <a:latin typeface="Cambria Math" panose="02040503050406030204" pitchFamily="18" charset="0"/>
                                      </a:rPr>
                                    </m:ctrlPr>
                                  </m:sSubPr>
                                  <m:e>
                                    <m:r>
                                      <a:rPr lang="en-US" sz="1600" i="1">
                                        <a:solidFill>
                                          <a:srgbClr val="7030A0"/>
                                        </a:solidFill>
                                        <a:latin typeface="Cambria Math" panose="02040503050406030204" pitchFamily="18" charset="0"/>
                                      </a:rPr>
                                      <m:t>𝐴</m:t>
                                    </m:r>
                                  </m:e>
                                  <m:sub>
                                    <m:r>
                                      <a:rPr lang="en-US" sz="1600" i="1">
                                        <a:solidFill>
                                          <a:srgbClr val="7030A0"/>
                                        </a:solidFill>
                                        <a:latin typeface="Cambria Math" panose="02040503050406030204" pitchFamily="18" charset="0"/>
                                      </a:rPr>
                                      <m:t>15</m:t>
                                    </m:r>
                                  </m:sub>
                                </m:sSub>
                              </m:e>
                            </m:mr>
                            <m:mr>
                              <m:e>
                                <m:r>
                                  <a:rPr lang="en-US" sz="1600" i="1">
                                    <a:solidFill>
                                      <a:schemeClr val="accent2"/>
                                    </a:solidFill>
                                    <a:latin typeface="Cambria Math" panose="02040503050406030204" pitchFamily="18" charset="0"/>
                                  </a:rPr>
                                  <m:t>⋮</m:t>
                                </m:r>
                              </m:e>
                              <m:e>
                                <m:r>
                                  <a:rPr lang="en-US" sz="1600" i="1">
                                    <a:solidFill>
                                      <a:srgbClr val="000000"/>
                                    </a:solidFill>
                                    <a:latin typeface="Cambria Math" panose="02040503050406030204" pitchFamily="18" charset="0"/>
                                  </a:rPr>
                                  <m:t>⋱</m:t>
                                </m:r>
                              </m:e>
                              <m:e>
                                <m:r>
                                  <a:rPr lang="en-US" sz="1600" i="1">
                                    <a:solidFill>
                                      <a:srgbClr val="7030A0"/>
                                    </a:solidFill>
                                    <a:latin typeface="Cambria Math" panose="02040503050406030204" pitchFamily="18" charset="0"/>
                                  </a:rPr>
                                  <m:t>⋮</m:t>
                                </m:r>
                              </m:e>
                            </m:mr>
                            <m:mr>
                              <m:e>
                                <m:sSub>
                                  <m:sSubPr>
                                    <m:ctrlPr>
                                      <a:rPr lang="en-US" sz="1600" i="1">
                                        <a:solidFill>
                                          <a:schemeClr val="accent2"/>
                                        </a:solidFill>
                                        <a:latin typeface="Cambria Math" panose="02040503050406030204" pitchFamily="18" charset="0"/>
                                      </a:rPr>
                                    </m:ctrlPr>
                                  </m:sSubPr>
                                  <m:e>
                                    <m:r>
                                      <a:rPr lang="en-US" sz="1600" i="1">
                                        <a:solidFill>
                                          <a:schemeClr val="accent2"/>
                                        </a:solidFill>
                                        <a:latin typeface="Cambria Math" panose="02040503050406030204" pitchFamily="18" charset="0"/>
                                      </a:rPr>
                                      <m:t>𝐴</m:t>
                                    </m:r>
                                  </m:e>
                                  <m:sub>
                                    <m:r>
                                      <a:rPr lang="en-US" sz="1600" i="1">
                                        <a:solidFill>
                                          <a:schemeClr val="accent2"/>
                                        </a:solidFill>
                                        <a:latin typeface="Cambria Math" panose="02040503050406030204" pitchFamily="18" charset="0"/>
                                      </a:rPr>
                                      <m:t>𝑑</m:t>
                                    </m:r>
                                    <m:r>
                                      <a:rPr lang="en-US" sz="1600" i="1">
                                        <a:solidFill>
                                          <a:schemeClr val="accent2"/>
                                        </a:solidFill>
                                        <a:latin typeface="Cambria Math" panose="02040503050406030204" pitchFamily="18" charset="0"/>
                                      </a:rPr>
                                      <m:t>1</m:t>
                                    </m:r>
                                  </m:sub>
                                </m:sSub>
                              </m:e>
                              <m:e>
                                <m:r>
                                  <a:rPr lang="en-US" sz="1600" i="1">
                                    <a:solidFill>
                                      <a:srgbClr val="000000"/>
                                    </a:solidFill>
                                    <a:latin typeface="Cambria Math" panose="02040503050406030204" pitchFamily="18" charset="0"/>
                                  </a:rPr>
                                  <m:t>⋯</m:t>
                                </m:r>
                              </m:e>
                              <m:e>
                                <m:sSub>
                                  <m:sSubPr>
                                    <m:ctrlPr>
                                      <a:rPr lang="en-US" sz="1600" i="1">
                                        <a:solidFill>
                                          <a:srgbClr val="7030A0"/>
                                        </a:solidFill>
                                        <a:latin typeface="Cambria Math" panose="02040503050406030204" pitchFamily="18" charset="0"/>
                                      </a:rPr>
                                    </m:ctrlPr>
                                  </m:sSubPr>
                                  <m:e>
                                    <m:r>
                                      <a:rPr lang="en-US" sz="1600" i="1">
                                        <a:solidFill>
                                          <a:srgbClr val="7030A0"/>
                                        </a:solidFill>
                                        <a:latin typeface="Cambria Math" panose="02040503050406030204" pitchFamily="18" charset="0"/>
                                      </a:rPr>
                                      <m:t>𝐴</m:t>
                                    </m:r>
                                  </m:e>
                                  <m:sub>
                                    <m:r>
                                      <a:rPr lang="en-US" sz="1600" i="1">
                                        <a:solidFill>
                                          <a:srgbClr val="7030A0"/>
                                        </a:solidFill>
                                        <a:latin typeface="Cambria Math" panose="02040503050406030204" pitchFamily="18" charset="0"/>
                                      </a:rPr>
                                      <m:t>𝑑</m:t>
                                    </m:r>
                                    <m:r>
                                      <a:rPr lang="en-US" sz="1600" i="1">
                                        <a:solidFill>
                                          <a:srgbClr val="7030A0"/>
                                        </a:solidFill>
                                        <a:latin typeface="Cambria Math" panose="02040503050406030204" pitchFamily="18" charset="0"/>
                                      </a:rPr>
                                      <m:t>5</m:t>
                                    </m:r>
                                  </m:sub>
                                </m:sSub>
                              </m:e>
                            </m:mr>
                          </m:m>
                        </m:e>
                      </m:d>
                    </m:oMath>
                  </a14:m>
                  <a:endParaRPr lang="en-US" sz="1600" dirty="0">
                    <a:solidFill>
                      <a:srgbClr val="000000"/>
                    </a:solidFill>
                  </a:endParaRPr>
                </a:p>
              </p:txBody>
            </p:sp>
          </mc:Choice>
          <mc:Fallback xmlns="">
            <p:sp>
              <p:nvSpPr>
                <p:cNvPr id="93" name="3">
                  <a:extLst>
                    <a:ext uri="{FF2B5EF4-FFF2-40B4-BE49-F238E27FC236}">
                      <a16:creationId xmlns:a16="http://schemas.microsoft.com/office/drawing/2014/main" id="{BC5515C9-DA89-4FBE-B109-BF61EE51901C}"/>
                    </a:ext>
                  </a:extLst>
                </p:cNvPr>
                <p:cNvSpPr>
                  <a:spLocks noRot="1" noChangeAspect="1" noMove="1" noResize="1" noEditPoints="1" noAdjustHandles="1" noChangeArrowheads="1" noChangeShapeType="1" noTextEdit="1"/>
                </p:cNvSpPr>
                <p:nvPr/>
              </p:nvSpPr>
              <p:spPr bwMode="auto">
                <a:xfrm>
                  <a:off x="6543260" y="2813786"/>
                  <a:ext cx="1621970" cy="787575"/>
                </a:xfrm>
                <a:prstGeom prst="borderCallout2">
                  <a:avLst>
                    <a:gd name="adj1" fmla="val 18750"/>
                    <a:gd name="adj2" fmla="val -3341"/>
                    <a:gd name="adj3" fmla="val 18750"/>
                    <a:gd name="adj4" fmla="val -6097"/>
                    <a:gd name="adj5" fmla="val 48333"/>
                    <a:gd name="adj6" fmla="val -32865"/>
                  </a:avLst>
                </a:prstGeom>
                <a:blipFill>
                  <a:blip r:embed="rId5"/>
                  <a:stretch>
                    <a:fillRect/>
                  </a:stretch>
                </a:blipFill>
                <a:ln w="28575">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2">
                  <a:extLst>
                    <a:ext uri="{FF2B5EF4-FFF2-40B4-BE49-F238E27FC236}">
                      <a16:creationId xmlns:a16="http://schemas.microsoft.com/office/drawing/2014/main" id="{9BB6A9E3-41D4-4D2C-A1E3-548A59D49B1F}"/>
                    </a:ext>
                  </a:extLst>
                </p:cNvPr>
                <p:cNvSpPr/>
                <p:nvPr/>
              </p:nvSpPr>
              <p:spPr bwMode="auto">
                <a:xfrm>
                  <a:off x="972804" y="2660581"/>
                  <a:ext cx="1621970" cy="787575"/>
                </a:xfrm>
                <a:prstGeom prst="borderCallout2">
                  <a:avLst>
                    <a:gd name="adj1" fmla="val 18750"/>
                    <a:gd name="adj2" fmla="val 102870"/>
                    <a:gd name="adj3" fmla="val 18059"/>
                    <a:gd name="adj4" fmla="val 106110"/>
                    <a:gd name="adj5" fmla="val 59973"/>
                    <a:gd name="adj6" fmla="val 136542"/>
                  </a:avLst>
                </a:prstGeom>
                <a:ln w="28575">
                  <a:headEnd/>
                  <a:tailEnd/>
                </a:ln>
              </p:spPr>
              <p:style>
                <a:lnRef idx="2">
                  <a:schemeClr val="dk1"/>
                </a:lnRef>
                <a:fillRef idx="1">
                  <a:schemeClr val="lt1"/>
                </a:fillRef>
                <a:effectRef idx="0">
                  <a:schemeClr val="dk1"/>
                </a:effectRef>
                <a:fontRef idx="minor">
                  <a:schemeClr val="dk1"/>
                </a:fontRef>
              </p:style>
              <p:txBody>
                <a:bodyPr rtlCol="0" anchor="b">
                  <a:prstTxWarp prst="textNoShape">
                    <a:avLst/>
                  </a:prstTxWarp>
                </a:bodyPr>
                <a:lstStyle/>
                <a:p>
                  <a:pPr algn="ctr">
                    <a:spcBef>
                      <a:spcPct val="0"/>
                    </a:spcBef>
                  </a:pPr>
                  <a:r>
                    <a:rPr lang="en-US" sz="1600" dirty="0">
                      <a:solidFill>
                        <a:srgbClr val="000000"/>
                      </a:solidFill>
                    </a:rPr>
                    <a:t> </a:t>
                  </a:r>
                  <a14:m>
                    <m:oMath xmlns:m="http://schemas.openxmlformats.org/officeDocument/2006/math">
                      <m:d>
                        <m:dPr>
                          <m:begChr m:val="["/>
                          <m:endChr m:val="]"/>
                          <m:ctrlPr>
                            <a:rPr lang="en-US" sz="1600" i="1">
                              <a:solidFill>
                                <a:srgbClr val="000000"/>
                              </a:solidFill>
                              <a:latin typeface="Cambria Math" panose="02040503050406030204" pitchFamily="18" charset="0"/>
                            </a:rPr>
                          </m:ctrlPr>
                        </m:dPr>
                        <m:e>
                          <m:m>
                            <m:mPr>
                              <m:mcs>
                                <m:mc>
                                  <m:mcPr>
                                    <m:count m:val="3"/>
                                    <m:mcJc m:val="center"/>
                                  </m:mcPr>
                                </m:mc>
                              </m:mcs>
                              <m:ctrlPr>
                                <a:rPr lang="en-US" sz="1600" i="1">
                                  <a:solidFill>
                                    <a:srgbClr val="000000"/>
                                  </a:solidFill>
                                  <a:latin typeface="Cambria Math" panose="02040503050406030204" pitchFamily="18" charset="0"/>
                                </a:rPr>
                              </m:ctrlPr>
                            </m:mPr>
                            <m:mr>
                              <m:e>
                                <m:sSub>
                                  <m:sSubPr>
                                    <m:ctrlPr>
                                      <a:rPr lang="en-US" sz="1600" i="1">
                                        <a:solidFill>
                                          <a:schemeClr val="accent2"/>
                                        </a:solidFill>
                                        <a:latin typeface="Cambria Math" panose="02040503050406030204" pitchFamily="18" charset="0"/>
                                      </a:rPr>
                                    </m:ctrlPr>
                                  </m:sSubPr>
                                  <m:e>
                                    <m:r>
                                      <a:rPr lang="en-US" sz="1600" i="1">
                                        <a:solidFill>
                                          <a:schemeClr val="accent2"/>
                                        </a:solidFill>
                                        <a:latin typeface="Cambria Math" panose="02040503050406030204" pitchFamily="18" charset="0"/>
                                      </a:rPr>
                                      <m:t>𝐴</m:t>
                                    </m:r>
                                  </m:e>
                                  <m:sub>
                                    <m:r>
                                      <a:rPr lang="en-US" sz="1600" i="1">
                                        <a:solidFill>
                                          <a:schemeClr val="accent2"/>
                                        </a:solidFill>
                                        <a:latin typeface="Cambria Math" panose="02040503050406030204" pitchFamily="18" charset="0"/>
                                      </a:rPr>
                                      <m:t>11</m:t>
                                    </m:r>
                                  </m:sub>
                                </m:sSub>
                              </m:e>
                              <m:e>
                                <m:r>
                                  <a:rPr lang="en-US" sz="1600" i="1">
                                    <a:solidFill>
                                      <a:srgbClr val="000000"/>
                                    </a:solidFill>
                                    <a:latin typeface="Cambria Math" panose="02040503050406030204" pitchFamily="18" charset="0"/>
                                  </a:rPr>
                                  <m:t>⋯</m:t>
                                </m:r>
                              </m:e>
                              <m:e>
                                <m:sSub>
                                  <m:sSubPr>
                                    <m:ctrlPr>
                                      <a:rPr lang="en-US" sz="1600" i="1">
                                        <a:solidFill>
                                          <a:srgbClr val="7030A0"/>
                                        </a:solidFill>
                                        <a:latin typeface="Cambria Math" panose="02040503050406030204" pitchFamily="18" charset="0"/>
                                      </a:rPr>
                                    </m:ctrlPr>
                                  </m:sSubPr>
                                  <m:e>
                                    <m:r>
                                      <a:rPr lang="en-US" sz="1600" i="1">
                                        <a:solidFill>
                                          <a:srgbClr val="7030A0"/>
                                        </a:solidFill>
                                        <a:latin typeface="Cambria Math" panose="02040503050406030204" pitchFamily="18" charset="0"/>
                                      </a:rPr>
                                      <m:t>𝐴</m:t>
                                    </m:r>
                                  </m:e>
                                  <m:sub>
                                    <m:r>
                                      <a:rPr lang="en-US" sz="1600" i="1">
                                        <a:solidFill>
                                          <a:srgbClr val="7030A0"/>
                                        </a:solidFill>
                                        <a:latin typeface="Cambria Math" panose="02040503050406030204" pitchFamily="18" charset="0"/>
                                      </a:rPr>
                                      <m:t>15</m:t>
                                    </m:r>
                                  </m:sub>
                                </m:sSub>
                              </m:e>
                            </m:mr>
                            <m:mr>
                              <m:e>
                                <m:r>
                                  <a:rPr lang="en-US" sz="1600" i="1">
                                    <a:solidFill>
                                      <a:schemeClr val="accent2"/>
                                    </a:solidFill>
                                    <a:latin typeface="Cambria Math" panose="02040503050406030204" pitchFamily="18" charset="0"/>
                                  </a:rPr>
                                  <m:t>⋮</m:t>
                                </m:r>
                              </m:e>
                              <m:e>
                                <m:r>
                                  <a:rPr lang="en-US" sz="1600" i="1">
                                    <a:solidFill>
                                      <a:srgbClr val="000000"/>
                                    </a:solidFill>
                                    <a:latin typeface="Cambria Math" panose="02040503050406030204" pitchFamily="18" charset="0"/>
                                  </a:rPr>
                                  <m:t>⋱</m:t>
                                </m:r>
                              </m:e>
                              <m:e>
                                <m:r>
                                  <a:rPr lang="en-US" sz="1600" i="1">
                                    <a:solidFill>
                                      <a:srgbClr val="7030A0"/>
                                    </a:solidFill>
                                    <a:latin typeface="Cambria Math" panose="02040503050406030204" pitchFamily="18" charset="0"/>
                                  </a:rPr>
                                  <m:t>⋮</m:t>
                                </m:r>
                              </m:e>
                            </m:mr>
                            <m:mr>
                              <m:e>
                                <m:sSub>
                                  <m:sSubPr>
                                    <m:ctrlPr>
                                      <a:rPr lang="en-US" sz="1600" i="1">
                                        <a:solidFill>
                                          <a:schemeClr val="accent2"/>
                                        </a:solidFill>
                                        <a:latin typeface="Cambria Math" panose="02040503050406030204" pitchFamily="18" charset="0"/>
                                      </a:rPr>
                                    </m:ctrlPr>
                                  </m:sSubPr>
                                  <m:e>
                                    <m:r>
                                      <a:rPr lang="en-US" sz="1600" i="1">
                                        <a:solidFill>
                                          <a:schemeClr val="accent2"/>
                                        </a:solidFill>
                                        <a:latin typeface="Cambria Math" panose="02040503050406030204" pitchFamily="18" charset="0"/>
                                      </a:rPr>
                                      <m:t>𝐴</m:t>
                                    </m:r>
                                  </m:e>
                                  <m:sub>
                                    <m:r>
                                      <a:rPr lang="en-US" sz="1600" i="1">
                                        <a:solidFill>
                                          <a:schemeClr val="accent2"/>
                                        </a:solidFill>
                                        <a:latin typeface="Cambria Math" panose="02040503050406030204" pitchFamily="18" charset="0"/>
                                      </a:rPr>
                                      <m:t>𝑑</m:t>
                                    </m:r>
                                    <m:r>
                                      <a:rPr lang="en-US" sz="1600" i="1">
                                        <a:solidFill>
                                          <a:schemeClr val="accent2"/>
                                        </a:solidFill>
                                        <a:latin typeface="Cambria Math" panose="02040503050406030204" pitchFamily="18" charset="0"/>
                                      </a:rPr>
                                      <m:t>1</m:t>
                                    </m:r>
                                  </m:sub>
                                </m:sSub>
                              </m:e>
                              <m:e>
                                <m:r>
                                  <a:rPr lang="en-US" sz="1600" i="1">
                                    <a:solidFill>
                                      <a:srgbClr val="000000"/>
                                    </a:solidFill>
                                    <a:latin typeface="Cambria Math" panose="02040503050406030204" pitchFamily="18" charset="0"/>
                                  </a:rPr>
                                  <m:t>⋯</m:t>
                                </m:r>
                              </m:e>
                              <m:e>
                                <m:sSub>
                                  <m:sSubPr>
                                    <m:ctrlPr>
                                      <a:rPr lang="en-US" sz="1600" i="1">
                                        <a:solidFill>
                                          <a:srgbClr val="7030A0"/>
                                        </a:solidFill>
                                        <a:latin typeface="Cambria Math" panose="02040503050406030204" pitchFamily="18" charset="0"/>
                                      </a:rPr>
                                    </m:ctrlPr>
                                  </m:sSubPr>
                                  <m:e>
                                    <m:r>
                                      <a:rPr lang="en-US" sz="1600" i="1">
                                        <a:solidFill>
                                          <a:srgbClr val="7030A0"/>
                                        </a:solidFill>
                                        <a:latin typeface="Cambria Math" panose="02040503050406030204" pitchFamily="18" charset="0"/>
                                      </a:rPr>
                                      <m:t>𝐴</m:t>
                                    </m:r>
                                  </m:e>
                                  <m:sub>
                                    <m:r>
                                      <a:rPr lang="en-US" sz="1600" i="1">
                                        <a:solidFill>
                                          <a:srgbClr val="7030A0"/>
                                        </a:solidFill>
                                        <a:latin typeface="Cambria Math" panose="02040503050406030204" pitchFamily="18" charset="0"/>
                                      </a:rPr>
                                      <m:t>𝑑</m:t>
                                    </m:r>
                                    <m:r>
                                      <a:rPr lang="en-US" sz="1600" i="1">
                                        <a:solidFill>
                                          <a:srgbClr val="7030A0"/>
                                        </a:solidFill>
                                        <a:latin typeface="Cambria Math" panose="02040503050406030204" pitchFamily="18" charset="0"/>
                                      </a:rPr>
                                      <m:t>5</m:t>
                                    </m:r>
                                  </m:sub>
                                </m:sSub>
                              </m:e>
                            </m:mr>
                          </m:m>
                        </m:e>
                      </m:d>
                    </m:oMath>
                  </a14:m>
                  <a:endParaRPr lang="en-US" sz="1600" dirty="0">
                    <a:solidFill>
                      <a:srgbClr val="000000"/>
                    </a:solidFill>
                  </a:endParaRPr>
                </a:p>
              </p:txBody>
            </p:sp>
          </mc:Choice>
          <mc:Fallback xmlns="">
            <p:sp>
              <p:nvSpPr>
                <p:cNvPr id="96" name="2">
                  <a:extLst>
                    <a:ext uri="{FF2B5EF4-FFF2-40B4-BE49-F238E27FC236}">
                      <a16:creationId xmlns:a16="http://schemas.microsoft.com/office/drawing/2014/main" id="{9BB6A9E3-41D4-4D2C-A1E3-548A59D49B1F}"/>
                    </a:ext>
                  </a:extLst>
                </p:cNvPr>
                <p:cNvSpPr>
                  <a:spLocks noRot="1" noChangeAspect="1" noMove="1" noResize="1" noEditPoints="1" noAdjustHandles="1" noChangeArrowheads="1" noChangeShapeType="1" noTextEdit="1"/>
                </p:cNvSpPr>
                <p:nvPr/>
              </p:nvSpPr>
              <p:spPr bwMode="auto">
                <a:xfrm>
                  <a:off x="972804" y="2660581"/>
                  <a:ext cx="1621970" cy="787575"/>
                </a:xfrm>
                <a:prstGeom prst="borderCallout2">
                  <a:avLst>
                    <a:gd name="adj1" fmla="val 18750"/>
                    <a:gd name="adj2" fmla="val 102870"/>
                    <a:gd name="adj3" fmla="val 18059"/>
                    <a:gd name="adj4" fmla="val 106110"/>
                    <a:gd name="adj5" fmla="val 59973"/>
                    <a:gd name="adj6" fmla="val 136542"/>
                  </a:avLst>
                </a:prstGeom>
                <a:blipFill>
                  <a:blip r:embed="rId6"/>
                  <a:stretch>
                    <a:fillRect/>
                  </a:stretch>
                </a:blipFill>
                <a:ln w="28575">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1">
                  <a:extLst>
                    <a:ext uri="{FF2B5EF4-FFF2-40B4-BE49-F238E27FC236}">
                      <a16:creationId xmlns:a16="http://schemas.microsoft.com/office/drawing/2014/main" id="{908AD08F-226D-4947-BD52-4C55D0A48713}"/>
                    </a:ext>
                  </a:extLst>
                </p:cNvPr>
                <p:cNvSpPr/>
                <p:nvPr/>
              </p:nvSpPr>
              <p:spPr bwMode="auto">
                <a:xfrm>
                  <a:off x="3776421" y="1381847"/>
                  <a:ext cx="1621970" cy="787575"/>
                </a:xfrm>
                <a:prstGeom prst="borderCallout2">
                  <a:avLst>
                    <a:gd name="adj1" fmla="val 105083"/>
                    <a:gd name="adj2" fmla="val 6122"/>
                    <a:gd name="adj3" fmla="val 118976"/>
                    <a:gd name="adj4" fmla="val 6221"/>
                    <a:gd name="adj5" fmla="val 144073"/>
                    <a:gd name="adj6" fmla="val 30442"/>
                  </a:avLst>
                </a:prstGeom>
                <a:ln w="28575">
                  <a:headEnd/>
                  <a:tailEnd/>
                </a:ln>
              </p:spPr>
              <p:style>
                <a:lnRef idx="2">
                  <a:schemeClr val="dk1"/>
                </a:lnRef>
                <a:fillRef idx="1">
                  <a:schemeClr val="lt1"/>
                </a:fillRef>
                <a:effectRef idx="0">
                  <a:schemeClr val="dk1"/>
                </a:effectRef>
                <a:fontRef idx="minor">
                  <a:schemeClr val="dk1"/>
                </a:fontRef>
              </p:style>
              <p:txBody>
                <a:bodyPr rtlCol="0" anchor="b">
                  <a:prstTxWarp prst="textNoShape">
                    <a:avLst/>
                  </a:prstTxWarp>
                </a:bodyPr>
                <a:lstStyle/>
                <a:p>
                  <a:pPr algn="ctr">
                    <a:spcBef>
                      <a:spcPct val="0"/>
                    </a:spcBef>
                  </a:pPr>
                  <a:r>
                    <a:rPr lang="en-US" sz="1600" dirty="0">
                      <a:solidFill>
                        <a:srgbClr val="000000"/>
                      </a:solidFill>
                    </a:rPr>
                    <a:t> </a:t>
                  </a:r>
                  <a14:m>
                    <m:oMath xmlns:m="http://schemas.openxmlformats.org/officeDocument/2006/math">
                      <m:d>
                        <m:dPr>
                          <m:begChr m:val="["/>
                          <m:endChr m:val="]"/>
                          <m:ctrlPr>
                            <a:rPr lang="en-US" sz="1600" i="1">
                              <a:solidFill>
                                <a:srgbClr val="000000"/>
                              </a:solidFill>
                              <a:latin typeface="Cambria Math" panose="02040503050406030204" pitchFamily="18" charset="0"/>
                            </a:rPr>
                          </m:ctrlPr>
                        </m:dPr>
                        <m:e>
                          <m:m>
                            <m:mPr>
                              <m:mcs>
                                <m:mc>
                                  <m:mcPr>
                                    <m:count m:val="3"/>
                                    <m:mcJc m:val="center"/>
                                  </m:mcPr>
                                </m:mc>
                              </m:mcs>
                              <m:ctrlPr>
                                <a:rPr lang="en-US" sz="1600" i="1">
                                  <a:solidFill>
                                    <a:srgbClr val="000000"/>
                                  </a:solidFill>
                                  <a:latin typeface="Cambria Math" panose="02040503050406030204" pitchFamily="18" charset="0"/>
                                </a:rPr>
                              </m:ctrlPr>
                            </m:mPr>
                            <m:mr>
                              <m:e>
                                <m:sSub>
                                  <m:sSubPr>
                                    <m:ctrlPr>
                                      <a:rPr lang="en-US" sz="1600" i="1">
                                        <a:solidFill>
                                          <a:schemeClr val="accent2"/>
                                        </a:solidFill>
                                        <a:latin typeface="Cambria Math" panose="02040503050406030204" pitchFamily="18" charset="0"/>
                                      </a:rPr>
                                    </m:ctrlPr>
                                  </m:sSubPr>
                                  <m:e>
                                    <m:r>
                                      <a:rPr lang="en-US" sz="1600" i="1">
                                        <a:solidFill>
                                          <a:schemeClr val="accent2"/>
                                        </a:solidFill>
                                        <a:latin typeface="Cambria Math" panose="02040503050406030204" pitchFamily="18" charset="0"/>
                                      </a:rPr>
                                      <m:t>𝐴</m:t>
                                    </m:r>
                                  </m:e>
                                  <m:sub>
                                    <m:r>
                                      <a:rPr lang="en-US" sz="1600" i="1">
                                        <a:solidFill>
                                          <a:schemeClr val="accent2"/>
                                        </a:solidFill>
                                        <a:latin typeface="Cambria Math" panose="02040503050406030204" pitchFamily="18" charset="0"/>
                                      </a:rPr>
                                      <m:t>11</m:t>
                                    </m:r>
                                  </m:sub>
                                </m:sSub>
                              </m:e>
                              <m:e>
                                <m:r>
                                  <a:rPr lang="en-US" sz="1600" i="1">
                                    <a:solidFill>
                                      <a:srgbClr val="000000"/>
                                    </a:solidFill>
                                    <a:latin typeface="Cambria Math" panose="02040503050406030204" pitchFamily="18" charset="0"/>
                                  </a:rPr>
                                  <m:t>⋯</m:t>
                                </m:r>
                              </m:e>
                              <m:e>
                                <m:sSub>
                                  <m:sSubPr>
                                    <m:ctrlPr>
                                      <a:rPr lang="en-US" sz="1600" i="1">
                                        <a:solidFill>
                                          <a:srgbClr val="7030A0"/>
                                        </a:solidFill>
                                        <a:latin typeface="Cambria Math" panose="02040503050406030204" pitchFamily="18" charset="0"/>
                                      </a:rPr>
                                    </m:ctrlPr>
                                  </m:sSubPr>
                                  <m:e>
                                    <m:r>
                                      <a:rPr lang="en-US" sz="1600" i="1">
                                        <a:solidFill>
                                          <a:srgbClr val="7030A0"/>
                                        </a:solidFill>
                                        <a:latin typeface="Cambria Math" panose="02040503050406030204" pitchFamily="18" charset="0"/>
                                      </a:rPr>
                                      <m:t>𝐴</m:t>
                                    </m:r>
                                  </m:e>
                                  <m:sub>
                                    <m:r>
                                      <a:rPr lang="en-US" sz="1600" i="1">
                                        <a:solidFill>
                                          <a:srgbClr val="7030A0"/>
                                        </a:solidFill>
                                        <a:latin typeface="Cambria Math" panose="02040503050406030204" pitchFamily="18" charset="0"/>
                                      </a:rPr>
                                      <m:t>15</m:t>
                                    </m:r>
                                  </m:sub>
                                </m:sSub>
                              </m:e>
                            </m:mr>
                            <m:mr>
                              <m:e>
                                <m:r>
                                  <a:rPr lang="en-US" sz="1600" i="1">
                                    <a:solidFill>
                                      <a:schemeClr val="accent2"/>
                                    </a:solidFill>
                                    <a:latin typeface="Cambria Math" panose="02040503050406030204" pitchFamily="18" charset="0"/>
                                  </a:rPr>
                                  <m:t>⋮</m:t>
                                </m:r>
                              </m:e>
                              <m:e>
                                <m:r>
                                  <a:rPr lang="en-US" sz="1600" i="1">
                                    <a:solidFill>
                                      <a:srgbClr val="000000"/>
                                    </a:solidFill>
                                    <a:latin typeface="Cambria Math" panose="02040503050406030204" pitchFamily="18" charset="0"/>
                                  </a:rPr>
                                  <m:t>⋱</m:t>
                                </m:r>
                              </m:e>
                              <m:e>
                                <m:r>
                                  <a:rPr lang="en-US" sz="1600" i="1">
                                    <a:solidFill>
                                      <a:srgbClr val="7030A0"/>
                                    </a:solidFill>
                                    <a:latin typeface="Cambria Math" panose="02040503050406030204" pitchFamily="18" charset="0"/>
                                  </a:rPr>
                                  <m:t>⋮</m:t>
                                </m:r>
                              </m:e>
                            </m:mr>
                            <m:mr>
                              <m:e>
                                <m:sSub>
                                  <m:sSubPr>
                                    <m:ctrlPr>
                                      <a:rPr lang="en-US" sz="1600" i="1">
                                        <a:solidFill>
                                          <a:schemeClr val="accent2"/>
                                        </a:solidFill>
                                        <a:latin typeface="Cambria Math" panose="02040503050406030204" pitchFamily="18" charset="0"/>
                                      </a:rPr>
                                    </m:ctrlPr>
                                  </m:sSubPr>
                                  <m:e>
                                    <m:r>
                                      <a:rPr lang="en-US" sz="1600" i="1">
                                        <a:solidFill>
                                          <a:schemeClr val="accent2"/>
                                        </a:solidFill>
                                        <a:latin typeface="Cambria Math" panose="02040503050406030204" pitchFamily="18" charset="0"/>
                                      </a:rPr>
                                      <m:t>𝐴</m:t>
                                    </m:r>
                                  </m:e>
                                  <m:sub>
                                    <m:r>
                                      <a:rPr lang="en-US" sz="1600" i="1">
                                        <a:solidFill>
                                          <a:schemeClr val="accent2"/>
                                        </a:solidFill>
                                        <a:latin typeface="Cambria Math" panose="02040503050406030204" pitchFamily="18" charset="0"/>
                                      </a:rPr>
                                      <m:t>𝑑</m:t>
                                    </m:r>
                                    <m:r>
                                      <a:rPr lang="en-US" sz="1600" i="1">
                                        <a:solidFill>
                                          <a:schemeClr val="accent2"/>
                                        </a:solidFill>
                                        <a:latin typeface="Cambria Math" panose="02040503050406030204" pitchFamily="18" charset="0"/>
                                      </a:rPr>
                                      <m:t>1</m:t>
                                    </m:r>
                                  </m:sub>
                                </m:sSub>
                              </m:e>
                              <m:e>
                                <m:r>
                                  <a:rPr lang="en-US" sz="1600" i="1">
                                    <a:solidFill>
                                      <a:srgbClr val="000000"/>
                                    </a:solidFill>
                                    <a:latin typeface="Cambria Math" panose="02040503050406030204" pitchFamily="18" charset="0"/>
                                  </a:rPr>
                                  <m:t>⋯</m:t>
                                </m:r>
                              </m:e>
                              <m:e>
                                <m:sSub>
                                  <m:sSubPr>
                                    <m:ctrlPr>
                                      <a:rPr lang="en-US" sz="1600" i="1">
                                        <a:solidFill>
                                          <a:srgbClr val="7030A0"/>
                                        </a:solidFill>
                                        <a:latin typeface="Cambria Math" panose="02040503050406030204" pitchFamily="18" charset="0"/>
                                      </a:rPr>
                                    </m:ctrlPr>
                                  </m:sSubPr>
                                  <m:e>
                                    <m:r>
                                      <a:rPr lang="en-US" sz="1600" i="1">
                                        <a:solidFill>
                                          <a:srgbClr val="7030A0"/>
                                        </a:solidFill>
                                        <a:latin typeface="Cambria Math" panose="02040503050406030204" pitchFamily="18" charset="0"/>
                                      </a:rPr>
                                      <m:t>𝐴</m:t>
                                    </m:r>
                                  </m:e>
                                  <m:sub>
                                    <m:r>
                                      <a:rPr lang="en-US" sz="1600" i="1">
                                        <a:solidFill>
                                          <a:srgbClr val="7030A0"/>
                                        </a:solidFill>
                                        <a:latin typeface="Cambria Math" panose="02040503050406030204" pitchFamily="18" charset="0"/>
                                      </a:rPr>
                                      <m:t>𝑑</m:t>
                                    </m:r>
                                    <m:r>
                                      <a:rPr lang="en-US" sz="1600" i="1">
                                        <a:solidFill>
                                          <a:srgbClr val="7030A0"/>
                                        </a:solidFill>
                                        <a:latin typeface="Cambria Math" panose="02040503050406030204" pitchFamily="18" charset="0"/>
                                      </a:rPr>
                                      <m:t>5</m:t>
                                    </m:r>
                                  </m:sub>
                                </m:sSub>
                              </m:e>
                            </m:mr>
                          </m:m>
                        </m:e>
                      </m:d>
                    </m:oMath>
                  </a14:m>
                  <a:endParaRPr lang="en-US" sz="1600" dirty="0">
                    <a:solidFill>
                      <a:srgbClr val="000000"/>
                    </a:solidFill>
                  </a:endParaRPr>
                </a:p>
              </p:txBody>
            </p:sp>
          </mc:Choice>
          <mc:Fallback xmlns="">
            <p:sp>
              <p:nvSpPr>
                <p:cNvPr id="86" name="1">
                  <a:extLst>
                    <a:ext uri="{FF2B5EF4-FFF2-40B4-BE49-F238E27FC236}">
                      <a16:creationId xmlns:a16="http://schemas.microsoft.com/office/drawing/2014/main" id="{908AD08F-226D-4947-BD52-4C55D0A48713}"/>
                    </a:ext>
                  </a:extLst>
                </p:cNvPr>
                <p:cNvSpPr>
                  <a:spLocks noRot="1" noChangeAspect="1" noMove="1" noResize="1" noEditPoints="1" noAdjustHandles="1" noChangeArrowheads="1" noChangeShapeType="1" noTextEdit="1"/>
                </p:cNvSpPr>
                <p:nvPr/>
              </p:nvSpPr>
              <p:spPr bwMode="auto">
                <a:xfrm>
                  <a:off x="3776421" y="1381847"/>
                  <a:ext cx="1621970" cy="787575"/>
                </a:xfrm>
                <a:prstGeom prst="borderCallout2">
                  <a:avLst>
                    <a:gd name="adj1" fmla="val 105083"/>
                    <a:gd name="adj2" fmla="val 6122"/>
                    <a:gd name="adj3" fmla="val 118976"/>
                    <a:gd name="adj4" fmla="val 6221"/>
                    <a:gd name="adj5" fmla="val 144073"/>
                    <a:gd name="adj6" fmla="val 30442"/>
                  </a:avLst>
                </a:prstGeom>
                <a:blipFill>
                  <a:blip r:embed="rId7"/>
                  <a:stretch>
                    <a:fillRect/>
                  </a:stretch>
                </a:blipFill>
                <a:ln w="28575">
                  <a:headEnd/>
                  <a:tailEnd/>
                </a:ln>
              </p:spPr>
              <p:txBody>
                <a:bodyPr/>
                <a:lstStyle/>
                <a:p>
                  <a:r>
                    <a:rPr lang="en-US">
                      <a:noFill/>
                    </a:rPr>
                    <a:t> </a:t>
                  </a:r>
                </a:p>
              </p:txBody>
            </p:sp>
          </mc:Fallback>
        </mc:AlternateContent>
      </p:grpSp>
      <p:sp>
        <p:nvSpPr>
          <p:cNvPr id="87" name="Title: Colocated">
            <a:extLst>
              <a:ext uri="{FF2B5EF4-FFF2-40B4-BE49-F238E27FC236}">
                <a16:creationId xmlns:a16="http://schemas.microsoft.com/office/drawing/2014/main" id="{A2A56C60-46FF-488C-9867-95E857C483B6}"/>
              </a:ext>
            </a:extLst>
          </p:cNvPr>
          <p:cNvSpPr txBox="1"/>
          <p:nvPr/>
        </p:nvSpPr>
        <p:spPr>
          <a:xfrm>
            <a:off x="7802111" y="1452497"/>
            <a:ext cx="2152266" cy="830997"/>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2400" dirty="0"/>
              <a:t>Collocated </a:t>
            </a:r>
          </a:p>
          <a:p>
            <a:pPr algn="ctr"/>
            <a:r>
              <a:rPr lang="en-US" sz="2400" dirty="0"/>
              <a:t>Regression</a:t>
            </a:r>
          </a:p>
        </p:txBody>
      </p:sp>
      <p:sp>
        <p:nvSpPr>
          <p:cNvPr id="133" name="Text: Share Data">
            <a:extLst>
              <a:ext uri="{FF2B5EF4-FFF2-40B4-BE49-F238E27FC236}">
                <a16:creationId xmlns:a16="http://schemas.microsoft.com/office/drawing/2014/main" id="{431E60A5-FD3E-4CD8-B05E-95B9D051EDCA}"/>
              </a:ext>
            </a:extLst>
          </p:cNvPr>
          <p:cNvSpPr txBox="1"/>
          <p:nvPr/>
        </p:nvSpPr>
        <p:spPr>
          <a:xfrm>
            <a:off x="7802038" y="4075045"/>
            <a:ext cx="2152340" cy="369332"/>
          </a:xfrm>
          <a:prstGeom prst="rect">
            <a:avLst/>
          </a:prstGeom>
          <a:noFill/>
        </p:spPr>
        <p:txBody>
          <a:bodyPr wrap="square" rtlCol="0">
            <a:spAutoFit/>
          </a:bodyPr>
          <a:lstStyle/>
          <a:p>
            <a:r>
              <a:rPr lang="en-US" dirty="0"/>
              <a:t>Share data</a:t>
            </a:r>
          </a:p>
        </p:txBody>
      </p:sp>
      <p:sp>
        <p:nvSpPr>
          <p:cNvPr id="204" name="Text: Local Regression">
            <a:extLst>
              <a:ext uri="{FF2B5EF4-FFF2-40B4-BE49-F238E27FC236}">
                <a16:creationId xmlns:a16="http://schemas.microsoft.com/office/drawing/2014/main" id="{D5E19FC6-B546-44C5-95BC-51194AB6930F}"/>
              </a:ext>
            </a:extLst>
          </p:cNvPr>
          <p:cNvSpPr txBox="1"/>
          <p:nvPr/>
        </p:nvSpPr>
        <p:spPr>
          <a:xfrm>
            <a:off x="7802038" y="4079330"/>
            <a:ext cx="2152266" cy="369332"/>
          </a:xfrm>
          <a:prstGeom prst="rect">
            <a:avLst/>
          </a:prstGeom>
          <a:noFill/>
        </p:spPr>
        <p:txBody>
          <a:bodyPr wrap="square" rtlCol="0">
            <a:spAutoFit/>
          </a:bodyPr>
          <a:lstStyle/>
          <a:p>
            <a:r>
              <a:rPr lang="en-US" dirty="0"/>
              <a:t>Do local regression</a:t>
            </a:r>
          </a:p>
        </p:txBody>
      </p:sp>
      <p:grpSp>
        <p:nvGrpSpPr>
          <p:cNvPr id="211" name="Nodes">
            <a:extLst>
              <a:ext uri="{FF2B5EF4-FFF2-40B4-BE49-F238E27FC236}">
                <a16:creationId xmlns:a16="http://schemas.microsoft.com/office/drawing/2014/main" id="{B9FF170D-7233-4161-9DAE-1988918AA25F}"/>
              </a:ext>
            </a:extLst>
          </p:cNvPr>
          <p:cNvGrpSpPr/>
          <p:nvPr/>
        </p:nvGrpSpPr>
        <p:grpSpPr>
          <a:xfrm>
            <a:off x="4641336" y="2357358"/>
            <a:ext cx="2909329" cy="2709160"/>
            <a:chOff x="3117335" y="2357358"/>
            <a:chExt cx="2909329" cy="2709160"/>
          </a:xfrm>
          <a:effectLst/>
        </p:grpSpPr>
        <p:sp>
          <p:nvSpPr>
            <p:cNvPr id="173" name="5">
              <a:extLst>
                <a:ext uri="{FF2B5EF4-FFF2-40B4-BE49-F238E27FC236}">
                  <a16:creationId xmlns:a16="http://schemas.microsoft.com/office/drawing/2014/main" id="{480E9ED9-2D3F-456E-8AB8-98FCD8D25E00}"/>
                </a:ext>
              </a:extLst>
            </p:cNvPr>
            <p:cNvSpPr/>
            <p:nvPr/>
          </p:nvSpPr>
          <p:spPr>
            <a:xfrm>
              <a:off x="4899489" y="4392782"/>
              <a:ext cx="654980" cy="67373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2" name="4">
              <a:extLst>
                <a:ext uri="{FF2B5EF4-FFF2-40B4-BE49-F238E27FC236}">
                  <a16:creationId xmlns:a16="http://schemas.microsoft.com/office/drawing/2014/main" id="{3BD7DEB4-7BA7-41F4-A788-BF5D3068C30B}"/>
                </a:ext>
              </a:extLst>
            </p:cNvPr>
            <p:cNvSpPr/>
            <p:nvPr/>
          </p:nvSpPr>
          <p:spPr>
            <a:xfrm>
              <a:off x="3589530" y="4381568"/>
              <a:ext cx="654980" cy="673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3">
              <a:extLst>
                <a:ext uri="{FF2B5EF4-FFF2-40B4-BE49-F238E27FC236}">
                  <a16:creationId xmlns:a16="http://schemas.microsoft.com/office/drawing/2014/main" id="{AA765857-0170-4642-A08B-7D2D9CD72A6A}"/>
                </a:ext>
              </a:extLst>
            </p:cNvPr>
            <p:cNvSpPr/>
            <p:nvPr/>
          </p:nvSpPr>
          <p:spPr>
            <a:xfrm>
              <a:off x="5371684" y="3024379"/>
              <a:ext cx="654980" cy="67373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69" name="2">
              <a:extLst>
                <a:ext uri="{FF2B5EF4-FFF2-40B4-BE49-F238E27FC236}">
                  <a16:creationId xmlns:a16="http://schemas.microsoft.com/office/drawing/2014/main" id="{72A544CD-38BB-4651-B5BC-05120E7EA520}"/>
                </a:ext>
              </a:extLst>
            </p:cNvPr>
            <p:cNvSpPr/>
            <p:nvPr/>
          </p:nvSpPr>
          <p:spPr>
            <a:xfrm>
              <a:off x="3117335" y="3031094"/>
              <a:ext cx="654980" cy="67373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70" name="1">
              <a:extLst>
                <a:ext uri="{FF2B5EF4-FFF2-40B4-BE49-F238E27FC236}">
                  <a16:creationId xmlns:a16="http://schemas.microsoft.com/office/drawing/2014/main" id="{40E26DFF-FC89-4779-AD4C-B0B597A92020}"/>
                </a:ext>
              </a:extLst>
            </p:cNvPr>
            <p:cNvSpPr/>
            <p:nvPr/>
          </p:nvSpPr>
          <p:spPr>
            <a:xfrm>
              <a:off x="4244510" y="2357358"/>
              <a:ext cx="654980" cy="67373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grpSp>
        <p:nvGrpSpPr>
          <p:cNvPr id="206" name="Callouts: Local Data">
            <a:extLst>
              <a:ext uri="{FF2B5EF4-FFF2-40B4-BE49-F238E27FC236}">
                <a16:creationId xmlns:a16="http://schemas.microsoft.com/office/drawing/2014/main" id="{4303B8D8-7ED9-4AEE-A4A3-3E225E9EB99B}"/>
              </a:ext>
            </a:extLst>
          </p:cNvPr>
          <p:cNvGrpSpPr/>
          <p:nvPr/>
        </p:nvGrpSpPr>
        <p:grpSpPr>
          <a:xfrm>
            <a:off x="3449052" y="1385204"/>
            <a:ext cx="5238593" cy="4787046"/>
            <a:chOff x="1925051" y="1385204"/>
            <a:chExt cx="5238593" cy="4787046"/>
          </a:xfrm>
        </p:grpSpPr>
        <mc:AlternateContent xmlns:mc="http://schemas.openxmlformats.org/markup-compatibility/2006" xmlns:a14="http://schemas.microsoft.com/office/drawing/2010/main">
          <mc:Choice Requires="a14">
            <p:sp>
              <p:nvSpPr>
                <p:cNvPr id="186" name="5">
                  <a:extLst>
                    <a:ext uri="{FF2B5EF4-FFF2-40B4-BE49-F238E27FC236}">
                      <a16:creationId xmlns:a16="http://schemas.microsoft.com/office/drawing/2014/main" id="{6FDA6E69-2B0B-4837-B1FA-489DD02EF783}"/>
                    </a:ext>
                  </a:extLst>
                </p:cNvPr>
                <p:cNvSpPr/>
                <p:nvPr/>
              </p:nvSpPr>
              <p:spPr bwMode="auto">
                <a:xfrm>
                  <a:off x="6026664" y="5384675"/>
                  <a:ext cx="620383" cy="787575"/>
                </a:xfrm>
                <a:prstGeom prst="borderCallout2">
                  <a:avLst>
                    <a:gd name="adj1" fmla="val -7512"/>
                    <a:gd name="adj2" fmla="val 22374"/>
                    <a:gd name="adj3" fmla="val -22024"/>
                    <a:gd name="adj4" fmla="val 22813"/>
                    <a:gd name="adj5" fmla="val -63148"/>
                    <a:gd name="adj6" fmla="val -77693"/>
                  </a:avLst>
                </a:prstGeom>
                <a:ln w="28575">
                  <a:headEnd/>
                  <a:tailEnd/>
                </a:ln>
              </p:spPr>
              <p:style>
                <a:lnRef idx="2">
                  <a:schemeClr val="dk1"/>
                </a:lnRef>
                <a:fillRef idx="1">
                  <a:schemeClr val="lt1"/>
                </a:fillRef>
                <a:effectRef idx="0">
                  <a:schemeClr val="dk1"/>
                </a:effectRef>
                <a:fontRef idx="minor">
                  <a:schemeClr val="dk1"/>
                </a:fontRef>
              </p:style>
              <p:txBody>
                <a:bodyPr rtlCol="0" anchor="b">
                  <a:prstTxWarp prst="textNoShape">
                    <a:avLst/>
                  </a:prstTxWarp>
                </a:bodyPr>
                <a:lstStyle/>
                <a:p>
                  <a:pPr algn="ctr">
                    <a:spcBef>
                      <a:spcPct val="0"/>
                    </a:spcBef>
                  </a:pPr>
                  <a:r>
                    <a:rPr lang="en-US" sz="1600" dirty="0">
                      <a:solidFill>
                        <a:srgbClr val="000000"/>
                      </a:solidFill>
                    </a:rPr>
                    <a:t> </a:t>
                  </a:r>
                  <a14:m>
                    <m:oMath xmlns:m="http://schemas.openxmlformats.org/officeDocument/2006/math">
                      <m:d>
                        <m:dPr>
                          <m:begChr m:val="["/>
                          <m:endChr m:val="]"/>
                          <m:ctrlPr>
                            <a:rPr lang="en-US" sz="1600" i="1">
                              <a:solidFill>
                                <a:srgbClr val="000000"/>
                              </a:solidFill>
                              <a:latin typeface="Cambria Math" panose="02040503050406030204" pitchFamily="18" charset="0"/>
                            </a:rPr>
                          </m:ctrlPr>
                        </m:dPr>
                        <m:e>
                          <m:m>
                            <m:mPr>
                              <m:mcs>
                                <m:mc>
                                  <m:mcPr>
                                    <m:count m:val="1"/>
                                    <m:mcJc m:val="center"/>
                                  </m:mcPr>
                                </m:mc>
                              </m:mcs>
                              <m:ctrlPr>
                                <a:rPr lang="en-US" sz="1600" i="1">
                                  <a:solidFill>
                                    <a:schemeClr val="accent4"/>
                                  </a:solidFill>
                                  <a:latin typeface="Cambria Math" panose="02040503050406030204" pitchFamily="18" charset="0"/>
                                </a:rPr>
                              </m:ctrlPr>
                            </m:mPr>
                            <m:mr>
                              <m:e>
                                <m:sSub>
                                  <m:sSubPr>
                                    <m:ctrlPr>
                                      <a:rPr lang="en-US" sz="1600" i="1">
                                        <a:solidFill>
                                          <a:schemeClr val="accent4"/>
                                        </a:solidFill>
                                        <a:latin typeface="Cambria Math" panose="02040503050406030204" pitchFamily="18" charset="0"/>
                                      </a:rPr>
                                    </m:ctrlPr>
                                  </m:sSubPr>
                                  <m:e>
                                    <m:r>
                                      <a:rPr lang="en-US" sz="1600" i="1">
                                        <a:solidFill>
                                          <a:schemeClr val="accent4"/>
                                        </a:solidFill>
                                        <a:latin typeface="Cambria Math" panose="02040503050406030204" pitchFamily="18" charset="0"/>
                                      </a:rPr>
                                      <m:t>𝐴</m:t>
                                    </m:r>
                                  </m:e>
                                  <m:sub>
                                    <m:r>
                                      <a:rPr lang="en-US" sz="1600" i="1">
                                        <a:solidFill>
                                          <a:schemeClr val="accent4"/>
                                        </a:solidFill>
                                        <a:latin typeface="Cambria Math" panose="02040503050406030204" pitchFamily="18" charset="0"/>
                                      </a:rPr>
                                      <m:t>15</m:t>
                                    </m:r>
                                  </m:sub>
                                </m:sSub>
                              </m:e>
                            </m:mr>
                            <m:mr>
                              <m:e>
                                <m:r>
                                  <a:rPr lang="en-US" sz="1600" i="1">
                                    <a:solidFill>
                                      <a:schemeClr val="accent4"/>
                                    </a:solidFill>
                                    <a:latin typeface="Cambria Math" panose="02040503050406030204" pitchFamily="18" charset="0"/>
                                    <a:ea typeface="Cambria Math" panose="02040503050406030204" pitchFamily="18" charset="0"/>
                                  </a:rPr>
                                  <m:t>⋮</m:t>
                                </m:r>
                              </m:e>
                            </m:mr>
                            <m:mr>
                              <m:e>
                                <m:sSub>
                                  <m:sSubPr>
                                    <m:ctrlPr>
                                      <a:rPr lang="en-US" sz="1600" i="1">
                                        <a:solidFill>
                                          <a:schemeClr val="accent4"/>
                                        </a:solidFill>
                                        <a:latin typeface="Cambria Math" panose="02040503050406030204" pitchFamily="18" charset="0"/>
                                      </a:rPr>
                                    </m:ctrlPr>
                                  </m:sSubPr>
                                  <m:e>
                                    <m:r>
                                      <a:rPr lang="en-US" sz="1600" i="1">
                                        <a:solidFill>
                                          <a:schemeClr val="accent4"/>
                                        </a:solidFill>
                                        <a:latin typeface="Cambria Math" panose="02040503050406030204" pitchFamily="18" charset="0"/>
                                      </a:rPr>
                                      <m:t>𝐴</m:t>
                                    </m:r>
                                  </m:e>
                                  <m:sub>
                                    <m:r>
                                      <a:rPr lang="en-US" sz="1600" i="1">
                                        <a:solidFill>
                                          <a:schemeClr val="accent4"/>
                                        </a:solidFill>
                                        <a:latin typeface="Cambria Math" panose="02040503050406030204" pitchFamily="18" charset="0"/>
                                      </a:rPr>
                                      <m:t>𝑑</m:t>
                                    </m:r>
                                    <m:r>
                                      <a:rPr lang="en-US" sz="1600" i="1">
                                        <a:solidFill>
                                          <a:schemeClr val="accent4"/>
                                        </a:solidFill>
                                        <a:latin typeface="Cambria Math" panose="02040503050406030204" pitchFamily="18" charset="0"/>
                                      </a:rPr>
                                      <m:t>5</m:t>
                                    </m:r>
                                  </m:sub>
                                </m:sSub>
                              </m:e>
                            </m:mr>
                          </m:m>
                        </m:e>
                      </m:d>
                    </m:oMath>
                  </a14:m>
                  <a:endParaRPr lang="en-US" sz="1600" dirty="0">
                    <a:solidFill>
                      <a:srgbClr val="000000"/>
                    </a:solidFill>
                  </a:endParaRPr>
                </a:p>
              </p:txBody>
            </p:sp>
          </mc:Choice>
          <mc:Fallback xmlns="">
            <p:sp>
              <p:nvSpPr>
                <p:cNvPr id="186" name="5">
                  <a:extLst>
                    <a:ext uri="{FF2B5EF4-FFF2-40B4-BE49-F238E27FC236}">
                      <a16:creationId xmlns:a16="http://schemas.microsoft.com/office/drawing/2014/main" id="{6FDA6E69-2B0B-4837-B1FA-489DD02EF783}"/>
                    </a:ext>
                  </a:extLst>
                </p:cNvPr>
                <p:cNvSpPr>
                  <a:spLocks noRot="1" noChangeAspect="1" noMove="1" noResize="1" noEditPoints="1" noAdjustHandles="1" noChangeArrowheads="1" noChangeShapeType="1" noTextEdit="1"/>
                </p:cNvSpPr>
                <p:nvPr/>
              </p:nvSpPr>
              <p:spPr bwMode="auto">
                <a:xfrm>
                  <a:off x="6026664" y="5384675"/>
                  <a:ext cx="620383" cy="787575"/>
                </a:xfrm>
                <a:prstGeom prst="borderCallout2">
                  <a:avLst>
                    <a:gd name="adj1" fmla="val -7512"/>
                    <a:gd name="adj2" fmla="val 22374"/>
                    <a:gd name="adj3" fmla="val -22024"/>
                    <a:gd name="adj4" fmla="val 22813"/>
                    <a:gd name="adj5" fmla="val -63148"/>
                    <a:gd name="adj6" fmla="val -77693"/>
                  </a:avLst>
                </a:prstGeom>
                <a:blipFill>
                  <a:blip r:embed="rId8"/>
                  <a:stretch>
                    <a:fillRect/>
                  </a:stretch>
                </a:blipFill>
                <a:ln w="28575">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7" name="4">
                  <a:extLst>
                    <a:ext uri="{FF2B5EF4-FFF2-40B4-BE49-F238E27FC236}">
                      <a16:creationId xmlns:a16="http://schemas.microsoft.com/office/drawing/2014/main" id="{40231CFA-32F5-446D-AE57-70D47ED71C6A}"/>
                    </a:ext>
                  </a:extLst>
                </p:cNvPr>
                <p:cNvSpPr/>
                <p:nvPr/>
              </p:nvSpPr>
              <p:spPr bwMode="auto">
                <a:xfrm>
                  <a:off x="2302151" y="5384674"/>
                  <a:ext cx="669722" cy="787575"/>
                </a:xfrm>
                <a:prstGeom prst="borderCallout2">
                  <a:avLst>
                    <a:gd name="adj1" fmla="val -8203"/>
                    <a:gd name="adj2" fmla="val 87640"/>
                    <a:gd name="adj3" fmla="val -27553"/>
                    <a:gd name="adj4" fmla="val 87360"/>
                    <a:gd name="adj5" fmla="val -67985"/>
                    <a:gd name="adj6" fmla="val 193435"/>
                  </a:avLst>
                </a:prstGeom>
                <a:ln w="28575">
                  <a:headEnd/>
                  <a:tailEnd/>
                </a:ln>
              </p:spPr>
              <p:style>
                <a:lnRef idx="2">
                  <a:schemeClr val="dk1"/>
                </a:lnRef>
                <a:fillRef idx="1">
                  <a:schemeClr val="lt1"/>
                </a:fillRef>
                <a:effectRef idx="0">
                  <a:schemeClr val="dk1"/>
                </a:effectRef>
                <a:fontRef idx="minor">
                  <a:schemeClr val="dk1"/>
                </a:fontRef>
              </p:style>
              <p:txBody>
                <a:bodyPr rtlCol="0" anchor="b">
                  <a:prstTxWarp prst="textNoShape">
                    <a:avLst/>
                  </a:prstTxWarp>
                </a:bodyPr>
                <a:lstStyle/>
                <a:p>
                  <a:pPr algn="ctr">
                    <a:spcBef>
                      <a:spcPct val="0"/>
                    </a:spcBef>
                  </a:pPr>
                  <a:r>
                    <a:rPr lang="en-US" sz="1600" dirty="0">
                      <a:solidFill>
                        <a:srgbClr val="000000"/>
                      </a:solidFill>
                    </a:rPr>
                    <a:t> </a:t>
                  </a:r>
                  <a14:m>
                    <m:oMath xmlns:m="http://schemas.openxmlformats.org/officeDocument/2006/math">
                      <m:d>
                        <m:dPr>
                          <m:begChr m:val="["/>
                          <m:endChr m:val="]"/>
                          <m:ctrlPr>
                            <a:rPr lang="en-US" sz="1600" i="1">
                              <a:solidFill>
                                <a:srgbClr val="000000"/>
                              </a:solidFill>
                              <a:latin typeface="Cambria Math" panose="02040503050406030204" pitchFamily="18" charset="0"/>
                            </a:rPr>
                          </m:ctrlPr>
                        </m:dPr>
                        <m:e>
                          <m:m>
                            <m:mPr>
                              <m:mcs>
                                <m:mc>
                                  <m:mcPr>
                                    <m:count m:val="1"/>
                                    <m:mcJc m:val="center"/>
                                  </m:mcPr>
                                </m:mc>
                              </m:mcs>
                              <m:ctrlPr>
                                <a:rPr lang="en-US" sz="1600" i="1">
                                  <a:solidFill>
                                    <a:schemeClr val="accent1"/>
                                  </a:solidFill>
                                  <a:latin typeface="Cambria Math" panose="02040503050406030204" pitchFamily="18" charset="0"/>
                                </a:rPr>
                              </m:ctrlPr>
                            </m:mPr>
                            <m:mr>
                              <m:e>
                                <m:sSub>
                                  <m:sSubPr>
                                    <m:ctrlPr>
                                      <a:rPr lang="en-US" sz="1600" i="1">
                                        <a:solidFill>
                                          <a:schemeClr val="accent1"/>
                                        </a:solidFill>
                                        <a:latin typeface="Cambria Math" panose="02040503050406030204" pitchFamily="18" charset="0"/>
                                      </a:rPr>
                                    </m:ctrlPr>
                                  </m:sSubPr>
                                  <m:e>
                                    <m:r>
                                      <a:rPr lang="en-US" sz="1600" i="1">
                                        <a:solidFill>
                                          <a:schemeClr val="accent1"/>
                                        </a:solidFill>
                                        <a:latin typeface="Cambria Math" panose="02040503050406030204" pitchFamily="18" charset="0"/>
                                      </a:rPr>
                                      <m:t>𝐴</m:t>
                                    </m:r>
                                  </m:e>
                                  <m:sub>
                                    <m:r>
                                      <a:rPr lang="en-US" sz="1600" i="1">
                                        <a:solidFill>
                                          <a:schemeClr val="accent1"/>
                                        </a:solidFill>
                                        <a:latin typeface="Cambria Math" panose="02040503050406030204" pitchFamily="18" charset="0"/>
                                      </a:rPr>
                                      <m:t>14</m:t>
                                    </m:r>
                                  </m:sub>
                                </m:sSub>
                              </m:e>
                            </m:mr>
                            <m:mr>
                              <m:e>
                                <m:r>
                                  <a:rPr lang="en-US" sz="1600" i="1">
                                    <a:solidFill>
                                      <a:schemeClr val="accent1"/>
                                    </a:solidFill>
                                    <a:latin typeface="Cambria Math" panose="02040503050406030204" pitchFamily="18" charset="0"/>
                                    <a:ea typeface="Cambria Math" panose="02040503050406030204" pitchFamily="18" charset="0"/>
                                  </a:rPr>
                                  <m:t>⋮</m:t>
                                </m:r>
                              </m:e>
                            </m:mr>
                            <m:mr>
                              <m:e>
                                <m:sSub>
                                  <m:sSubPr>
                                    <m:ctrlPr>
                                      <a:rPr lang="en-US" sz="1600" i="1">
                                        <a:solidFill>
                                          <a:schemeClr val="accent1"/>
                                        </a:solidFill>
                                        <a:latin typeface="Cambria Math" panose="02040503050406030204" pitchFamily="18" charset="0"/>
                                      </a:rPr>
                                    </m:ctrlPr>
                                  </m:sSubPr>
                                  <m:e>
                                    <m:r>
                                      <a:rPr lang="en-US" sz="1600" i="1">
                                        <a:solidFill>
                                          <a:schemeClr val="accent1"/>
                                        </a:solidFill>
                                        <a:latin typeface="Cambria Math" panose="02040503050406030204" pitchFamily="18" charset="0"/>
                                      </a:rPr>
                                      <m:t>𝐴</m:t>
                                    </m:r>
                                  </m:e>
                                  <m:sub>
                                    <m:r>
                                      <a:rPr lang="en-US" sz="1600" i="1">
                                        <a:solidFill>
                                          <a:schemeClr val="accent1"/>
                                        </a:solidFill>
                                        <a:latin typeface="Cambria Math" panose="02040503050406030204" pitchFamily="18" charset="0"/>
                                      </a:rPr>
                                      <m:t>𝑑</m:t>
                                    </m:r>
                                    <m:r>
                                      <a:rPr lang="en-US" sz="1600" i="1">
                                        <a:solidFill>
                                          <a:schemeClr val="accent1"/>
                                        </a:solidFill>
                                        <a:latin typeface="Cambria Math" panose="02040503050406030204" pitchFamily="18" charset="0"/>
                                      </a:rPr>
                                      <m:t>4</m:t>
                                    </m:r>
                                  </m:sub>
                                </m:sSub>
                              </m:e>
                            </m:mr>
                          </m:m>
                        </m:e>
                      </m:d>
                    </m:oMath>
                  </a14:m>
                  <a:endParaRPr lang="en-US" sz="1600" dirty="0">
                    <a:solidFill>
                      <a:srgbClr val="000000"/>
                    </a:solidFill>
                  </a:endParaRPr>
                </a:p>
              </p:txBody>
            </p:sp>
          </mc:Choice>
          <mc:Fallback xmlns="">
            <p:sp>
              <p:nvSpPr>
                <p:cNvPr id="187" name="4">
                  <a:extLst>
                    <a:ext uri="{FF2B5EF4-FFF2-40B4-BE49-F238E27FC236}">
                      <a16:creationId xmlns:a16="http://schemas.microsoft.com/office/drawing/2014/main" id="{40231CFA-32F5-446D-AE57-70D47ED71C6A}"/>
                    </a:ext>
                  </a:extLst>
                </p:cNvPr>
                <p:cNvSpPr>
                  <a:spLocks noRot="1" noChangeAspect="1" noMove="1" noResize="1" noEditPoints="1" noAdjustHandles="1" noChangeArrowheads="1" noChangeShapeType="1" noTextEdit="1"/>
                </p:cNvSpPr>
                <p:nvPr/>
              </p:nvSpPr>
              <p:spPr bwMode="auto">
                <a:xfrm>
                  <a:off x="2302151" y="5384674"/>
                  <a:ext cx="669722" cy="787575"/>
                </a:xfrm>
                <a:prstGeom prst="borderCallout2">
                  <a:avLst>
                    <a:gd name="adj1" fmla="val -8203"/>
                    <a:gd name="adj2" fmla="val 87640"/>
                    <a:gd name="adj3" fmla="val -27553"/>
                    <a:gd name="adj4" fmla="val 87360"/>
                    <a:gd name="adj5" fmla="val -67985"/>
                    <a:gd name="adj6" fmla="val 193435"/>
                  </a:avLst>
                </a:prstGeom>
                <a:blipFill>
                  <a:blip r:embed="rId9"/>
                  <a:stretch>
                    <a:fillRect/>
                  </a:stretch>
                </a:blipFill>
                <a:ln w="28575">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5" name="3">
                  <a:extLst>
                    <a:ext uri="{FF2B5EF4-FFF2-40B4-BE49-F238E27FC236}">
                      <a16:creationId xmlns:a16="http://schemas.microsoft.com/office/drawing/2014/main" id="{0766F82F-1DBF-475B-8D5E-46B55AAB66D7}"/>
                    </a:ext>
                  </a:extLst>
                </p:cNvPr>
                <p:cNvSpPr/>
                <p:nvPr/>
              </p:nvSpPr>
              <p:spPr bwMode="auto">
                <a:xfrm>
                  <a:off x="6543261" y="2815581"/>
                  <a:ext cx="620383" cy="787575"/>
                </a:xfrm>
                <a:prstGeom prst="borderCallout2">
                  <a:avLst>
                    <a:gd name="adj1" fmla="val 18750"/>
                    <a:gd name="adj2" fmla="val -8333"/>
                    <a:gd name="adj3" fmla="val 18750"/>
                    <a:gd name="adj4" fmla="val -16667"/>
                    <a:gd name="adj5" fmla="val 48550"/>
                    <a:gd name="adj6" fmla="val -86381"/>
                  </a:avLst>
                </a:prstGeom>
                <a:ln w="28575">
                  <a:headEnd/>
                  <a:tailEnd/>
                </a:ln>
              </p:spPr>
              <p:style>
                <a:lnRef idx="2">
                  <a:schemeClr val="dk1"/>
                </a:lnRef>
                <a:fillRef idx="1">
                  <a:schemeClr val="lt1"/>
                </a:fillRef>
                <a:effectRef idx="0">
                  <a:schemeClr val="dk1"/>
                </a:effectRef>
                <a:fontRef idx="minor">
                  <a:schemeClr val="dk1"/>
                </a:fontRef>
              </p:style>
              <p:txBody>
                <a:bodyPr rtlCol="0" anchor="b">
                  <a:prstTxWarp prst="textNoShape">
                    <a:avLst/>
                  </a:prstTxWarp>
                </a:bodyPr>
                <a:lstStyle/>
                <a:p>
                  <a:pPr algn="ctr">
                    <a:spcBef>
                      <a:spcPct val="0"/>
                    </a:spcBef>
                  </a:pPr>
                  <a:r>
                    <a:rPr lang="en-US" sz="1600" dirty="0">
                      <a:solidFill>
                        <a:srgbClr val="000000"/>
                      </a:solidFill>
                    </a:rPr>
                    <a:t> </a:t>
                  </a:r>
                  <a14:m>
                    <m:oMath xmlns:m="http://schemas.openxmlformats.org/officeDocument/2006/math">
                      <m:d>
                        <m:dPr>
                          <m:begChr m:val="["/>
                          <m:endChr m:val="]"/>
                          <m:ctrlPr>
                            <a:rPr lang="en-US" sz="1600" i="1">
                              <a:solidFill>
                                <a:srgbClr val="000000"/>
                              </a:solidFill>
                              <a:latin typeface="Cambria Math" panose="02040503050406030204" pitchFamily="18" charset="0"/>
                            </a:rPr>
                          </m:ctrlPr>
                        </m:dPr>
                        <m:e>
                          <m:m>
                            <m:mPr>
                              <m:mcs>
                                <m:mc>
                                  <m:mcPr>
                                    <m:count m:val="1"/>
                                    <m:mcJc m:val="center"/>
                                  </m:mcPr>
                                </m:mc>
                              </m:mcs>
                              <m:ctrlPr>
                                <a:rPr lang="en-US" sz="1600" i="1">
                                  <a:solidFill>
                                    <a:schemeClr val="accent3"/>
                                  </a:solidFill>
                                  <a:latin typeface="Cambria Math" panose="02040503050406030204" pitchFamily="18" charset="0"/>
                                </a:rPr>
                              </m:ctrlPr>
                            </m:mPr>
                            <m:mr>
                              <m:e>
                                <m:sSub>
                                  <m:sSubPr>
                                    <m:ctrlPr>
                                      <a:rPr lang="en-US" sz="1600" i="1">
                                        <a:solidFill>
                                          <a:schemeClr val="accent3"/>
                                        </a:solidFill>
                                        <a:latin typeface="Cambria Math" panose="02040503050406030204" pitchFamily="18" charset="0"/>
                                      </a:rPr>
                                    </m:ctrlPr>
                                  </m:sSubPr>
                                  <m:e>
                                    <m:r>
                                      <a:rPr lang="en-US" sz="1600" i="1">
                                        <a:solidFill>
                                          <a:schemeClr val="accent3"/>
                                        </a:solidFill>
                                        <a:latin typeface="Cambria Math" panose="02040503050406030204" pitchFamily="18" charset="0"/>
                                      </a:rPr>
                                      <m:t>𝐴</m:t>
                                    </m:r>
                                  </m:e>
                                  <m:sub>
                                    <m:r>
                                      <a:rPr lang="en-US" sz="1600" i="1">
                                        <a:solidFill>
                                          <a:schemeClr val="accent3"/>
                                        </a:solidFill>
                                        <a:latin typeface="Cambria Math" panose="02040503050406030204" pitchFamily="18" charset="0"/>
                                      </a:rPr>
                                      <m:t>13</m:t>
                                    </m:r>
                                  </m:sub>
                                </m:sSub>
                              </m:e>
                            </m:mr>
                            <m:mr>
                              <m:e>
                                <m:r>
                                  <a:rPr lang="en-US" sz="1600" i="1">
                                    <a:solidFill>
                                      <a:schemeClr val="accent3"/>
                                    </a:solidFill>
                                    <a:latin typeface="Cambria Math" panose="02040503050406030204" pitchFamily="18" charset="0"/>
                                    <a:ea typeface="Cambria Math" panose="02040503050406030204" pitchFamily="18" charset="0"/>
                                  </a:rPr>
                                  <m:t>⋮</m:t>
                                </m:r>
                              </m:e>
                            </m:mr>
                            <m:mr>
                              <m:e>
                                <m:sSub>
                                  <m:sSubPr>
                                    <m:ctrlPr>
                                      <a:rPr lang="en-US" sz="1600" i="1">
                                        <a:solidFill>
                                          <a:schemeClr val="accent3"/>
                                        </a:solidFill>
                                        <a:latin typeface="Cambria Math" panose="02040503050406030204" pitchFamily="18" charset="0"/>
                                      </a:rPr>
                                    </m:ctrlPr>
                                  </m:sSubPr>
                                  <m:e>
                                    <m:r>
                                      <a:rPr lang="en-US" sz="1600" i="1">
                                        <a:solidFill>
                                          <a:schemeClr val="accent3"/>
                                        </a:solidFill>
                                        <a:latin typeface="Cambria Math" panose="02040503050406030204" pitchFamily="18" charset="0"/>
                                      </a:rPr>
                                      <m:t>𝐴</m:t>
                                    </m:r>
                                  </m:e>
                                  <m:sub>
                                    <m:r>
                                      <a:rPr lang="en-US" sz="1600" i="1">
                                        <a:solidFill>
                                          <a:schemeClr val="accent3"/>
                                        </a:solidFill>
                                        <a:latin typeface="Cambria Math" panose="02040503050406030204" pitchFamily="18" charset="0"/>
                                      </a:rPr>
                                      <m:t>𝑑</m:t>
                                    </m:r>
                                    <m:r>
                                      <a:rPr lang="en-US" sz="1600" i="1">
                                        <a:solidFill>
                                          <a:schemeClr val="accent3"/>
                                        </a:solidFill>
                                        <a:latin typeface="Cambria Math" panose="02040503050406030204" pitchFamily="18" charset="0"/>
                                      </a:rPr>
                                      <m:t>3</m:t>
                                    </m:r>
                                  </m:sub>
                                </m:sSub>
                              </m:e>
                            </m:mr>
                          </m:m>
                        </m:e>
                      </m:d>
                    </m:oMath>
                  </a14:m>
                  <a:endParaRPr lang="en-US" sz="1600" dirty="0">
                    <a:solidFill>
                      <a:srgbClr val="000000"/>
                    </a:solidFill>
                  </a:endParaRPr>
                </a:p>
              </p:txBody>
            </p:sp>
          </mc:Choice>
          <mc:Fallback xmlns="">
            <p:sp>
              <p:nvSpPr>
                <p:cNvPr id="185" name="3">
                  <a:extLst>
                    <a:ext uri="{FF2B5EF4-FFF2-40B4-BE49-F238E27FC236}">
                      <a16:creationId xmlns:a16="http://schemas.microsoft.com/office/drawing/2014/main" id="{0766F82F-1DBF-475B-8D5E-46B55AAB66D7}"/>
                    </a:ext>
                  </a:extLst>
                </p:cNvPr>
                <p:cNvSpPr>
                  <a:spLocks noRot="1" noChangeAspect="1" noMove="1" noResize="1" noEditPoints="1" noAdjustHandles="1" noChangeArrowheads="1" noChangeShapeType="1" noTextEdit="1"/>
                </p:cNvSpPr>
                <p:nvPr/>
              </p:nvSpPr>
              <p:spPr bwMode="auto">
                <a:xfrm>
                  <a:off x="6543261" y="2815581"/>
                  <a:ext cx="620383" cy="787575"/>
                </a:xfrm>
                <a:prstGeom prst="borderCallout2">
                  <a:avLst>
                    <a:gd name="adj1" fmla="val 18750"/>
                    <a:gd name="adj2" fmla="val -8333"/>
                    <a:gd name="adj3" fmla="val 18750"/>
                    <a:gd name="adj4" fmla="val -16667"/>
                    <a:gd name="adj5" fmla="val 48550"/>
                    <a:gd name="adj6" fmla="val -86381"/>
                  </a:avLst>
                </a:prstGeom>
                <a:blipFill>
                  <a:blip r:embed="rId10"/>
                  <a:stretch>
                    <a:fillRect/>
                  </a:stretch>
                </a:blipFill>
                <a:ln w="28575">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8" name="2">
                  <a:extLst>
                    <a:ext uri="{FF2B5EF4-FFF2-40B4-BE49-F238E27FC236}">
                      <a16:creationId xmlns:a16="http://schemas.microsoft.com/office/drawing/2014/main" id="{FAED9D6F-0286-4F38-9193-8F9E11846C7B}"/>
                    </a:ext>
                  </a:extLst>
                </p:cNvPr>
                <p:cNvSpPr/>
                <p:nvPr/>
              </p:nvSpPr>
              <p:spPr bwMode="auto">
                <a:xfrm>
                  <a:off x="1925051" y="2660581"/>
                  <a:ext cx="669723" cy="787575"/>
                </a:xfrm>
                <a:prstGeom prst="borderCallout2">
                  <a:avLst>
                    <a:gd name="adj1" fmla="val 18750"/>
                    <a:gd name="adj2" fmla="val 105761"/>
                    <a:gd name="adj3" fmla="val 18059"/>
                    <a:gd name="adj4" fmla="val 114542"/>
                    <a:gd name="adj5" fmla="val 60558"/>
                    <a:gd name="adj6" fmla="val 189104"/>
                  </a:avLst>
                </a:prstGeom>
                <a:ln w="28575">
                  <a:headEnd/>
                  <a:tailEnd/>
                </a:ln>
              </p:spPr>
              <p:style>
                <a:lnRef idx="2">
                  <a:schemeClr val="dk1"/>
                </a:lnRef>
                <a:fillRef idx="1">
                  <a:schemeClr val="lt1"/>
                </a:fillRef>
                <a:effectRef idx="0">
                  <a:schemeClr val="dk1"/>
                </a:effectRef>
                <a:fontRef idx="minor">
                  <a:schemeClr val="dk1"/>
                </a:fontRef>
              </p:style>
              <p:txBody>
                <a:bodyPr rtlCol="0" anchor="b">
                  <a:prstTxWarp prst="textNoShape">
                    <a:avLst/>
                  </a:prstTxWarp>
                </a:bodyPr>
                <a:lstStyle/>
                <a:p>
                  <a:pPr algn="ctr">
                    <a:spcBef>
                      <a:spcPct val="0"/>
                    </a:spcBef>
                  </a:pPr>
                  <a:r>
                    <a:rPr lang="en-US" sz="1600" dirty="0">
                      <a:solidFill>
                        <a:srgbClr val="000000"/>
                      </a:solidFill>
                    </a:rPr>
                    <a:t> </a:t>
                  </a:r>
                  <a14:m>
                    <m:oMath xmlns:m="http://schemas.openxmlformats.org/officeDocument/2006/math">
                      <m:d>
                        <m:dPr>
                          <m:begChr m:val="["/>
                          <m:endChr m:val="]"/>
                          <m:ctrlPr>
                            <a:rPr lang="en-US" sz="1600" i="1">
                              <a:solidFill>
                                <a:srgbClr val="000000"/>
                              </a:solidFill>
                              <a:latin typeface="Cambria Math" panose="02040503050406030204" pitchFamily="18" charset="0"/>
                            </a:rPr>
                          </m:ctrlPr>
                        </m:dPr>
                        <m:e>
                          <m:m>
                            <m:mPr>
                              <m:mcs>
                                <m:mc>
                                  <m:mcPr>
                                    <m:count m:val="1"/>
                                    <m:mcJc m:val="center"/>
                                  </m:mcPr>
                                </m:mc>
                              </m:mcs>
                              <m:ctrlPr>
                                <a:rPr lang="en-US" sz="1600" i="1">
                                  <a:solidFill>
                                    <a:schemeClr val="accent6"/>
                                  </a:solidFill>
                                  <a:latin typeface="Cambria Math" panose="02040503050406030204" pitchFamily="18" charset="0"/>
                                </a:rPr>
                              </m:ctrlPr>
                            </m:mPr>
                            <m:mr>
                              <m:e>
                                <m:sSub>
                                  <m:sSubPr>
                                    <m:ctrlPr>
                                      <a:rPr lang="en-US" sz="1600" i="1">
                                        <a:solidFill>
                                          <a:schemeClr val="accent6"/>
                                        </a:solidFill>
                                        <a:latin typeface="Cambria Math" panose="02040503050406030204" pitchFamily="18" charset="0"/>
                                      </a:rPr>
                                    </m:ctrlPr>
                                  </m:sSubPr>
                                  <m:e>
                                    <m:r>
                                      <a:rPr lang="en-US" sz="1600" i="1">
                                        <a:solidFill>
                                          <a:schemeClr val="accent6"/>
                                        </a:solidFill>
                                        <a:latin typeface="Cambria Math" panose="02040503050406030204" pitchFamily="18" charset="0"/>
                                      </a:rPr>
                                      <m:t>𝐴</m:t>
                                    </m:r>
                                  </m:e>
                                  <m:sub>
                                    <m:r>
                                      <a:rPr lang="en-US" sz="1600" i="1">
                                        <a:solidFill>
                                          <a:schemeClr val="accent6"/>
                                        </a:solidFill>
                                        <a:latin typeface="Cambria Math" panose="02040503050406030204" pitchFamily="18" charset="0"/>
                                      </a:rPr>
                                      <m:t>12</m:t>
                                    </m:r>
                                  </m:sub>
                                </m:sSub>
                              </m:e>
                            </m:mr>
                            <m:mr>
                              <m:e>
                                <m:r>
                                  <a:rPr lang="en-US" sz="1600" i="1">
                                    <a:solidFill>
                                      <a:schemeClr val="accent6"/>
                                    </a:solidFill>
                                    <a:latin typeface="Cambria Math" panose="02040503050406030204" pitchFamily="18" charset="0"/>
                                    <a:ea typeface="Cambria Math" panose="02040503050406030204" pitchFamily="18" charset="0"/>
                                  </a:rPr>
                                  <m:t>⋮</m:t>
                                </m:r>
                              </m:e>
                            </m:mr>
                            <m:mr>
                              <m:e>
                                <m:sSub>
                                  <m:sSubPr>
                                    <m:ctrlPr>
                                      <a:rPr lang="en-US" sz="1600" i="1">
                                        <a:solidFill>
                                          <a:schemeClr val="accent6"/>
                                        </a:solidFill>
                                        <a:latin typeface="Cambria Math" panose="02040503050406030204" pitchFamily="18" charset="0"/>
                                      </a:rPr>
                                    </m:ctrlPr>
                                  </m:sSubPr>
                                  <m:e>
                                    <m:r>
                                      <a:rPr lang="en-US" sz="1600" i="1">
                                        <a:solidFill>
                                          <a:schemeClr val="accent6"/>
                                        </a:solidFill>
                                        <a:latin typeface="Cambria Math" panose="02040503050406030204" pitchFamily="18" charset="0"/>
                                      </a:rPr>
                                      <m:t>𝐴</m:t>
                                    </m:r>
                                  </m:e>
                                  <m:sub>
                                    <m:r>
                                      <a:rPr lang="en-US" sz="1600" i="1">
                                        <a:solidFill>
                                          <a:schemeClr val="accent6"/>
                                        </a:solidFill>
                                        <a:latin typeface="Cambria Math" panose="02040503050406030204" pitchFamily="18" charset="0"/>
                                      </a:rPr>
                                      <m:t>𝑑</m:t>
                                    </m:r>
                                    <m:r>
                                      <a:rPr lang="en-US" sz="1600" i="1">
                                        <a:solidFill>
                                          <a:schemeClr val="accent6"/>
                                        </a:solidFill>
                                        <a:latin typeface="Cambria Math" panose="02040503050406030204" pitchFamily="18" charset="0"/>
                                      </a:rPr>
                                      <m:t>2</m:t>
                                    </m:r>
                                  </m:sub>
                                </m:sSub>
                              </m:e>
                            </m:mr>
                          </m:m>
                        </m:e>
                      </m:d>
                    </m:oMath>
                  </a14:m>
                  <a:endParaRPr lang="en-US" sz="1600" dirty="0">
                    <a:solidFill>
                      <a:srgbClr val="000000"/>
                    </a:solidFill>
                  </a:endParaRPr>
                </a:p>
              </p:txBody>
            </p:sp>
          </mc:Choice>
          <mc:Fallback xmlns="">
            <p:sp>
              <p:nvSpPr>
                <p:cNvPr id="188" name="2">
                  <a:extLst>
                    <a:ext uri="{FF2B5EF4-FFF2-40B4-BE49-F238E27FC236}">
                      <a16:creationId xmlns:a16="http://schemas.microsoft.com/office/drawing/2014/main" id="{FAED9D6F-0286-4F38-9193-8F9E11846C7B}"/>
                    </a:ext>
                  </a:extLst>
                </p:cNvPr>
                <p:cNvSpPr>
                  <a:spLocks noRot="1" noChangeAspect="1" noMove="1" noResize="1" noEditPoints="1" noAdjustHandles="1" noChangeArrowheads="1" noChangeShapeType="1" noTextEdit="1"/>
                </p:cNvSpPr>
                <p:nvPr/>
              </p:nvSpPr>
              <p:spPr bwMode="auto">
                <a:xfrm>
                  <a:off x="1925051" y="2660581"/>
                  <a:ext cx="669723" cy="787575"/>
                </a:xfrm>
                <a:prstGeom prst="borderCallout2">
                  <a:avLst>
                    <a:gd name="adj1" fmla="val 18750"/>
                    <a:gd name="adj2" fmla="val 105761"/>
                    <a:gd name="adj3" fmla="val 18059"/>
                    <a:gd name="adj4" fmla="val 114542"/>
                    <a:gd name="adj5" fmla="val 60558"/>
                    <a:gd name="adj6" fmla="val 189104"/>
                  </a:avLst>
                </a:prstGeom>
                <a:blipFill>
                  <a:blip r:embed="rId11"/>
                  <a:stretch>
                    <a:fillRect/>
                  </a:stretch>
                </a:blipFill>
                <a:ln w="28575">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4" name="1">
                  <a:extLst>
                    <a:ext uri="{FF2B5EF4-FFF2-40B4-BE49-F238E27FC236}">
                      <a16:creationId xmlns:a16="http://schemas.microsoft.com/office/drawing/2014/main" id="{8C0D027A-2C2C-413A-8F7A-19E54C9A1DB4}"/>
                    </a:ext>
                  </a:extLst>
                </p:cNvPr>
                <p:cNvSpPr/>
                <p:nvPr/>
              </p:nvSpPr>
              <p:spPr bwMode="auto">
                <a:xfrm>
                  <a:off x="3772241" y="1385204"/>
                  <a:ext cx="620839" cy="787575"/>
                </a:xfrm>
                <a:prstGeom prst="borderCallout2">
                  <a:avLst>
                    <a:gd name="adj1" fmla="val 105083"/>
                    <a:gd name="adj2" fmla="val 16214"/>
                    <a:gd name="adj3" fmla="val 118976"/>
                    <a:gd name="adj4" fmla="val 16692"/>
                    <a:gd name="adj5" fmla="val 143186"/>
                    <a:gd name="adj6" fmla="val 80014"/>
                  </a:avLst>
                </a:prstGeom>
                <a:ln w="28575">
                  <a:headEnd/>
                  <a:tailEnd/>
                </a:ln>
              </p:spPr>
              <p:style>
                <a:lnRef idx="2">
                  <a:schemeClr val="dk1"/>
                </a:lnRef>
                <a:fillRef idx="1">
                  <a:schemeClr val="lt1"/>
                </a:fillRef>
                <a:effectRef idx="0">
                  <a:schemeClr val="dk1"/>
                </a:effectRef>
                <a:fontRef idx="minor">
                  <a:schemeClr val="dk1"/>
                </a:fontRef>
              </p:style>
              <p:txBody>
                <a:bodyPr rtlCol="0" anchor="b">
                  <a:prstTxWarp prst="textNoShape">
                    <a:avLst/>
                  </a:prstTxWarp>
                </a:bodyPr>
                <a:lstStyle/>
                <a:p>
                  <a:pPr algn="ctr">
                    <a:spcBef>
                      <a:spcPct val="0"/>
                    </a:spcBef>
                  </a:pPr>
                  <a:r>
                    <a:rPr lang="en-US" sz="1600" dirty="0">
                      <a:solidFill>
                        <a:srgbClr val="000000"/>
                      </a:solidFill>
                    </a:rPr>
                    <a:t> </a:t>
                  </a:r>
                  <a14:m>
                    <m:oMath xmlns:m="http://schemas.openxmlformats.org/officeDocument/2006/math">
                      <m:d>
                        <m:dPr>
                          <m:begChr m:val="["/>
                          <m:endChr m:val="]"/>
                          <m:ctrlPr>
                            <a:rPr lang="en-US" sz="1600" i="1">
                              <a:solidFill>
                                <a:srgbClr val="000000"/>
                              </a:solidFill>
                              <a:latin typeface="Cambria Math" panose="02040503050406030204" pitchFamily="18" charset="0"/>
                            </a:rPr>
                          </m:ctrlPr>
                        </m:dPr>
                        <m:e>
                          <m:m>
                            <m:mPr>
                              <m:mcs>
                                <m:mc>
                                  <m:mcPr>
                                    <m:count m:val="1"/>
                                    <m:mcJc m:val="center"/>
                                  </m:mcPr>
                                </m:mc>
                              </m:mcs>
                              <m:ctrlPr>
                                <a:rPr lang="en-US" sz="1600" i="1">
                                  <a:solidFill>
                                    <a:schemeClr val="accent2"/>
                                  </a:solidFill>
                                  <a:latin typeface="Cambria Math" panose="02040503050406030204" pitchFamily="18" charset="0"/>
                                </a:rPr>
                              </m:ctrlPr>
                            </m:mPr>
                            <m:mr>
                              <m:e>
                                <m:sSub>
                                  <m:sSubPr>
                                    <m:ctrlPr>
                                      <a:rPr lang="en-US" sz="1600" i="1">
                                        <a:solidFill>
                                          <a:schemeClr val="accent2"/>
                                        </a:solidFill>
                                        <a:latin typeface="Cambria Math" panose="02040503050406030204" pitchFamily="18" charset="0"/>
                                      </a:rPr>
                                    </m:ctrlPr>
                                  </m:sSubPr>
                                  <m:e>
                                    <m:r>
                                      <a:rPr lang="en-US" sz="1600" i="1">
                                        <a:solidFill>
                                          <a:schemeClr val="accent2"/>
                                        </a:solidFill>
                                        <a:latin typeface="Cambria Math" panose="02040503050406030204" pitchFamily="18" charset="0"/>
                                      </a:rPr>
                                      <m:t>𝐴</m:t>
                                    </m:r>
                                  </m:e>
                                  <m:sub>
                                    <m:r>
                                      <a:rPr lang="en-US" sz="1600" i="1">
                                        <a:solidFill>
                                          <a:schemeClr val="accent2"/>
                                        </a:solidFill>
                                        <a:latin typeface="Cambria Math" panose="02040503050406030204" pitchFamily="18" charset="0"/>
                                      </a:rPr>
                                      <m:t>11</m:t>
                                    </m:r>
                                  </m:sub>
                                </m:sSub>
                              </m:e>
                            </m:mr>
                            <m:mr>
                              <m:e>
                                <m:r>
                                  <a:rPr lang="en-US" sz="1600" i="1">
                                    <a:solidFill>
                                      <a:schemeClr val="accent2"/>
                                    </a:solidFill>
                                    <a:latin typeface="Cambria Math" panose="02040503050406030204" pitchFamily="18" charset="0"/>
                                    <a:ea typeface="Cambria Math" panose="02040503050406030204" pitchFamily="18" charset="0"/>
                                  </a:rPr>
                                  <m:t>⋮</m:t>
                                </m:r>
                              </m:e>
                            </m:mr>
                            <m:mr>
                              <m:e>
                                <m:sSub>
                                  <m:sSubPr>
                                    <m:ctrlPr>
                                      <a:rPr lang="en-US" sz="1600" i="1">
                                        <a:solidFill>
                                          <a:schemeClr val="accent2"/>
                                        </a:solidFill>
                                        <a:latin typeface="Cambria Math" panose="02040503050406030204" pitchFamily="18" charset="0"/>
                                      </a:rPr>
                                    </m:ctrlPr>
                                  </m:sSubPr>
                                  <m:e>
                                    <m:r>
                                      <a:rPr lang="en-US" sz="1600" i="1">
                                        <a:solidFill>
                                          <a:schemeClr val="accent2"/>
                                        </a:solidFill>
                                        <a:latin typeface="Cambria Math" panose="02040503050406030204" pitchFamily="18" charset="0"/>
                                      </a:rPr>
                                      <m:t>𝐴</m:t>
                                    </m:r>
                                  </m:e>
                                  <m:sub>
                                    <m:r>
                                      <a:rPr lang="en-US" sz="1600" i="1">
                                        <a:solidFill>
                                          <a:schemeClr val="accent2"/>
                                        </a:solidFill>
                                        <a:latin typeface="Cambria Math" panose="02040503050406030204" pitchFamily="18" charset="0"/>
                                      </a:rPr>
                                      <m:t>𝑑</m:t>
                                    </m:r>
                                    <m:r>
                                      <a:rPr lang="en-US" sz="1600" i="1">
                                        <a:solidFill>
                                          <a:schemeClr val="accent2"/>
                                        </a:solidFill>
                                        <a:latin typeface="Cambria Math" panose="02040503050406030204" pitchFamily="18" charset="0"/>
                                      </a:rPr>
                                      <m:t>1</m:t>
                                    </m:r>
                                  </m:sub>
                                </m:sSub>
                              </m:e>
                            </m:mr>
                          </m:m>
                        </m:e>
                      </m:d>
                    </m:oMath>
                  </a14:m>
                  <a:endParaRPr lang="en-US" sz="1600" dirty="0">
                    <a:solidFill>
                      <a:srgbClr val="000000"/>
                    </a:solidFill>
                  </a:endParaRPr>
                </a:p>
              </p:txBody>
            </p:sp>
          </mc:Choice>
          <mc:Fallback xmlns="">
            <p:sp>
              <p:nvSpPr>
                <p:cNvPr id="184" name="1">
                  <a:extLst>
                    <a:ext uri="{FF2B5EF4-FFF2-40B4-BE49-F238E27FC236}">
                      <a16:creationId xmlns:a16="http://schemas.microsoft.com/office/drawing/2014/main" id="{8C0D027A-2C2C-413A-8F7A-19E54C9A1DB4}"/>
                    </a:ext>
                  </a:extLst>
                </p:cNvPr>
                <p:cNvSpPr>
                  <a:spLocks noRot="1" noChangeAspect="1" noMove="1" noResize="1" noEditPoints="1" noAdjustHandles="1" noChangeArrowheads="1" noChangeShapeType="1" noTextEdit="1"/>
                </p:cNvSpPr>
                <p:nvPr/>
              </p:nvSpPr>
              <p:spPr bwMode="auto">
                <a:xfrm>
                  <a:off x="3772241" y="1385204"/>
                  <a:ext cx="620839" cy="787575"/>
                </a:xfrm>
                <a:prstGeom prst="borderCallout2">
                  <a:avLst>
                    <a:gd name="adj1" fmla="val 105083"/>
                    <a:gd name="adj2" fmla="val 16214"/>
                    <a:gd name="adj3" fmla="val 118976"/>
                    <a:gd name="adj4" fmla="val 16692"/>
                    <a:gd name="adj5" fmla="val 143186"/>
                    <a:gd name="adj6" fmla="val 80014"/>
                  </a:avLst>
                </a:prstGeom>
                <a:blipFill>
                  <a:blip r:embed="rId12"/>
                  <a:stretch>
                    <a:fillRect/>
                  </a:stretch>
                </a:blipFill>
                <a:ln w="28575">
                  <a:headEnd/>
                  <a:tailEnd/>
                </a:ln>
              </p:spPr>
              <p:txBody>
                <a:bodyPr/>
                <a:lstStyle/>
                <a:p>
                  <a:r>
                    <a:rPr lang="en-US">
                      <a:noFill/>
                    </a:rPr>
                    <a:t> </a:t>
                  </a:r>
                </a:p>
              </p:txBody>
            </p:sp>
          </mc:Fallback>
        </mc:AlternateContent>
      </p:grpSp>
      <p:sp>
        <p:nvSpPr>
          <p:cNvPr id="189" name="Title: Decentralized">
            <a:extLst>
              <a:ext uri="{FF2B5EF4-FFF2-40B4-BE49-F238E27FC236}">
                <a16:creationId xmlns:a16="http://schemas.microsoft.com/office/drawing/2014/main" id="{A81C384B-8301-4995-BB39-ABE8374D0751}"/>
              </a:ext>
            </a:extLst>
          </p:cNvPr>
          <p:cNvSpPr txBox="1"/>
          <p:nvPr/>
        </p:nvSpPr>
        <p:spPr>
          <a:xfrm>
            <a:off x="7802112" y="1452497"/>
            <a:ext cx="2152266" cy="830997"/>
          </a:xfrm>
          <a:prstGeom prst="rect">
            <a:avLst/>
          </a:prstGeom>
          <a:noFill/>
          <a:ln w="19050" cmpd="thickThin">
            <a:solidFill>
              <a:schemeClr val="tx1">
                <a:lumMod val="85000"/>
                <a:lumOff val="15000"/>
              </a:schemeClr>
            </a:solidFill>
          </a:ln>
          <a:effectLst>
            <a:outerShdw blurRad="50800" dist="38100" dir="8100000" algn="tr" rotWithShape="0">
              <a:prstClr val="black">
                <a:alpha val="40000"/>
              </a:prstClr>
            </a:outerShdw>
          </a:effectLst>
        </p:spPr>
        <p:txBody>
          <a:bodyPr wrap="square" rtlCol="0">
            <a:spAutoFit/>
          </a:bodyPr>
          <a:lstStyle/>
          <a:p>
            <a:pPr algn="ctr"/>
            <a:r>
              <a:rPr lang="en-US" sz="2400" dirty="0"/>
              <a:t>Decentralized </a:t>
            </a:r>
          </a:p>
          <a:p>
            <a:pPr algn="ctr"/>
            <a:r>
              <a:rPr lang="en-US" sz="2400" dirty="0"/>
              <a:t>Regression</a:t>
            </a:r>
          </a:p>
        </p:txBody>
      </p:sp>
      <mc:AlternateContent xmlns:mc="http://schemas.openxmlformats.org/markup-compatibility/2006" xmlns:a14="http://schemas.microsoft.com/office/drawing/2010/main">
        <mc:Choice Requires="a14">
          <p:sp>
            <p:nvSpPr>
              <p:cNvPr id="209" name="Text: Share Estimates">
                <a:extLst>
                  <a:ext uri="{FF2B5EF4-FFF2-40B4-BE49-F238E27FC236}">
                    <a16:creationId xmlns:a16="http://schemas.microsoft.com/office/drawing/2014/main" id="{D9EBACB0-0BA2-4477-B30A-BFBFFA273BDF}"/>
                  </a:ext>
                </a:extLst>
              </p:cNvPr>
              <p:cNvSpPr txBox="1"/>
              <p:nvPr/>
            </p:nvSpPr>
            <p:spPr>
              <a:xfrm>
                <a:off x="7802111" y="4122772"/>
                <a:ext cx="2672160" cy="369332"/>
              </a:xfrm>
              <a:prstGeom prst="rect">
                <a:avLst/>
              </a:prstGeom>
              <a:noFill/>
            </p:spPr>
            <p:txBody>
              <a:bodyPr wrap="square" rtlCol="0">
                <a:spAutoFit/>
              </a:bodyPr>
              <a:lstStyle/>
              <a:p>
                <a:r>
                  <a:rPr lang="en-US" dirty="0"/>
                  <a:t>Share local estimates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𝜈</m:t>
                        </m:r>
                      </m:e>
                      <m:sub>
                        <m:r>
                          <a:rPr lang="en-US" i="1">
                            <a:latin typeface="Cambria Math" panose="02040503050406030204" pitchFamily="18" charset="0"/>
                            <a:ea typeface="Cambria Math" panose="02040503050406030204" pitchFamily="18" charset="0"/>
                          </a:rPr>
                          <m:t>𝑘</m:t>
                        </m:r>
                      </m:sub>
                    </m:sSub>
                  </m:oMath>
                </a14:m>
                <a:endParaRPr lang="en-US" b="1" dirty="0"/>
              </a:p>
            </p:txBody>
          </p:sp>
        </mc:Choice>
        <mc:Fallback xmlns="">
          <p:sp>
            <p:nvSpPr>
              <p:cNvPr id="209" name="Text: Share Estimates">
                <a:extLst>
                  <a:ext uri="{FF2B5EF4-FFF2-40B4-BE49-F238E27FC236}">
                    <a16:creationId xmlns:a16="http://schemas.microsoft.com/office/drawing/2014/main" id="{D9EBACB0-0BA2-4477-B30A-BFBFFA273BDF}"/>
                  </a:ext>
                </a:extLst>
              </p:cNvPr>
              <p:cNvSpPr txBox="1">
                <a:spLocks noRot="1" noChangeAspect="1" noMove="1" noResize="1" noEditPoints="1" noAdjustHandles="1" noChangeArrowheads="1" noChangeShapeType="1" noTextEdit="1"/>
              </p:cNvSpPr>
              <p:nvPr/>
            </p:nvSpPr>
            <p:spPr>
              <a:xfrm>
                <a:off x="7802111" y="4122772"/>
                <a:ext cx="2672160" cy="369332"/>
              </a:xfrm>
              <a:prstGeom prst="rect">
                <a:avLst/>
              </a:prstGeom>
              <a:blipFill>
                <a:blip r:embed="rId13"/>
                <a:stretch>
                  <a:fillRect l="-2055"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8" name="Text: Local Regression">
                <a:extLst>
                  <a:ext uri="{FF2B5EF4-FFF2-40B4-BE49-F238E27FC236}">
                    <a16:creationId xmlns:a16="http://schemas.microsoft.com/office/drawing/2014/main" id="{13D2972C-ED75-41D7-B3B1-4B624EDF5760}"/>
                  </a:ext>
                </a:extLst>
              </p:cNvPr>
              <p:cNvSpPr txBox="1"/>
              <p:nvPr/>
            </p:nvSpPr>
            <p:spPr>
              <a:xfrm>
                <a:off x="7802112" y="4075045"/>
                <a:ext cx="2152193" cy="923330"/>
              </a:xfrm>
              <a:prstGeom prst="rect">
                <a:avLst/>
              </a:prstGeom>
              <a:noFill/>
            </p:spPr>
            <p:txBody>
              <a:bodyPr wrap="square" rtlCol="0">
                <a:spAutoFit/>
              </a:bodyPr>
              <a:lstStyle/>
              <a:p>
                <a:r>
                  <a:rPr lang="en-US" dirty="0"/>
                  <a:t>Do local regression to form estimate </a:t>
                </a: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𝜈</m:t>
                          </m:r>
                        </m:e>
                        <m:sub>
                          <m:r>
                            <a:rPr lang="en-US" i="1">
                              <a:latin typeface="Cambria Math" panose="02040503050406030204" pitchFamily="18" charset="0"/>
                            </a:rPr>
                            <m:t>𝑘</m:t>
                          </m:r>
                        </m:sub>
                      </m:sSub>
                      <m:r>
                        <a:rPr lang="en-US" i="1">
                          <a:latin typeface="Cambria Math" panose="02040503050406030204" pitchFamily="18" charset="0"/>
                        </a:rPr>
                        <m:t>≈</m:t>
                      </m:r>
                      <m:r>
                        <a:rPr lang="en-US" i="1">
                          <a:latin typeface="Cambria Math" panose="02040503050406030204" pitchFamily="18" charset="0"/>
                        </a:rPr>
                        <m:t>𝐴𝑥</m:t>
                      </m:r>
                    </m:oMath>
                  </m:oMathPara>
                </a14:m>
                <a:endParaRPr lang="en-US" dirty="0"/>
              </a:p>
            </p:txBody>
          </p:sp>
        </mc:Choice>
        <mc:Fallback xmlns="">
          <p:sp>
            <p:nvSpPr>
              <p:cNvPr id="208" name="Text: Local Regression">
                <a:extLst>
                  <a:ext uri="{FF2B5EF4-FFF2-40B4-BE49-F238E27FC236}">
                    <a16:creationId xmlns:a16="http://schemas.microsoft.com/office/drawing/2014/main" id="{13D2972C-ED75-41D7-B3B1-4B624EDF5760}"/>
                  </a:ext>
                </a:extLst>
              </p:cNvPr>
              <p:cNvSpPr txBox="1">
                <a:spLocks noRot="1" noChangeAspect="1" noMove="1" noResize="1" noEditPoints="1" noAdjustHandles="1" noChangeArrowheads="1" noChangeShapeType="1" noTextEdit="1"/>
              </p:cNvSpPr>
              <p:nvPr/>
            </p:nvSpPr>
            <p:spPr>
              <a:xfrm>
                <a:off x="7802112" y="4075045"/>
                <a:ext cx="2152193" cy="923330"/>
              </a:xfrm>
              <a:prstGeom prst="rect">
                <a:avLst/>
              </a:prstGeom>
              <a:blipFill>
                <a:blip r:embed="rId14"/>
                <a:stretch>
                  <a:fillRect l="-2550" t="-3289"/>
                </a:stretch>
              </a:blipFill>
            </p:spPr>
            <p:txBody>
              <a:bodyPr/>
              <a:lstStyle/>
              <a:p>
                <a:r>
                  <a:rPr lang="en-US">
                    <a:noFill/>
                  </a:rPr>
                  <a:t> </a:t>
                </a:r>
              </a:p>
            </p:txBody>
          </p:sp>
        </mc:Fallback>
      </mc:AlternateContent>
      <p:grpSp>
        <p:nvGrpSpPr>
          <p:cNvPr id="229" name="Local Regression">
            <a:extLst>
              <a:ext uri="{FF2B5EF4-FFF2-40B4-BE49-F238E27FC236}">
                <a16:creationId xmlns:a16="http://schemas.microsoft.com/office/drawing/2014/main" id="{4E66A287-D8A0-4FF5-B417-3B012F4F929C}"/>
              </a:ext>
            </a:extLst>
          </p:cNvPr>
          <p:cNvGrpSpPr/>
          <p:nvPr/>
        </p:nvGrpSpPr>
        <p:grpSpPr>
          <a:xfrm>
            <a:off x="4795652" y="2550348"/>
            <a:ext cx="2616556" cy="2323485"/>
            <a:chOff x="3271652" y="2550347"/>
            <a:chExt cx="2616556" cy="2323485"/>
          </a:xfrm>
        </p:grpSpPr>
        <p:sp>
          <p:nvSpPr>
            <p:cNvPr id="225" name="5">
              <a:extLst>
                <a:ext uri="{FF2B5EF4-FFF2-40B4-BE49-F238E27FC236}">
                  <a16:creationId xmlns:a16="http://schemas.microsoft.com/office/drawing/2014/main" id="{15B28822-CD69-46E1-B211-306E64D970DD}"/>
                </a:ext>
              </a:extLst>
            </p:cNvPr>
            <p:cNvSpPr/>
            <p:nvPr/>
          </p:nvSpPr>
          <p:spPr bwMode="auto">
            <a:xfrm>
              <a:off x="5047530" y="4590053"/>
              <a:ext cx="358898" cy="283779"/>
            </a:xfrm>
            <a:prstGeom prst="cloud">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dirty="0">
                  <a:solidFill>
                    <a:schemeClr val="accent4"/>
                  </a:solidFill>
                  <a:latin typeface="Berlin Sans FB Demi" panose="020E0802020502020306" pitchFamily="34" charset="0"/>
                </a:rPr>
                <a:t>?</a:t>
              </a:r>
            </a:p>
          </p:txBody>
        </p:sp>
        <p:sp>
          <p:nvSpPr>
            <p:cNvPr id="226" name="4">
              <a:extLst>
                <a:ext uri="{FF2B5EF4-FFF2-40B4-BE49-F238E27FC236}">
                  <a16:creationId xmlns:a16="http://schemas.microsoft.com/office/drawing/2014/main" id="{336AA4CD-666F-4BB0-B000-4EC1B064CD2E}"/>
                </a:ext>
              </a:extLst>
            </p:cNvPr>
            <p:cNvSpPr/>
            <p:nvPr/>
          </p:nvSpPr>
          <p:spPr bwMode="auto">
            <a:xfrm>
              <a:off x="3734818" y="4583261"/>
              <a:ext cx="358898" cy="283779"/>
            </a:xfrm>
            <a:prstGeom prst="cloud">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dirty="0">
                  <a:solidFill>
                    <a:schemeClr val="accent1"/>
                  </a:solidFill>
                  <a:latin typeface="Berlin Sans FB Demi" panose="020E0802020502020306" pitchFamily="34" charset="0"/>
                </a:rPr>
                <a:t>?</a:t>
              </a:r>
            </a:p>
          </p:txBody>
        </p:sp>
        <p:sp>
          <p:nvSpPr>
            <p:cNvPr id="227" name="3">
              <a:extLst>
                <a:ext uri="{FF2B5EF4-FFF2-40B4-BE49-F238E27FC236}">
                  <a16:creationId xmlns:a16="http://schemas.microsoft.com/office/drawing/2014/main" id="{B7CE1A0A-43B2-4C5A-A21B-1C083237EAE7}"/>
                </a:ext>
              </a:extLst>
            </p:cNvPr>
            <p:cNvSpPr/>
            <p:nvPr/>
          </p:nvSpPr>
          <p:spPr bwMode="auto">
            <a:xfrm>
              <a:off x="5529310" y="3223718"/>
              <a:ext cx="358898" cy="283779"/>
            </a:xfrm>
            <a:prstGeom prst="cloud">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dirty="0">
                  <a:solidFill>
                    <a:schemeClr val="accent3"/>
                  </a:solidFill>
                  <a:latin typeface="Berlin Sans FB Demi" panose="020E0802020502020306" pitchFamily="34" charset="0"/>
                </a:rPr>
                <a:t>?</a:t>
              </a:r>
            </a:p>
          </p:txBody>
        </p:sp>
        <p:sp>
          <p:nvSpPr>
            <p:cNvPr id="224" name="2">
              <a:extLst>
                <a:ext uri="{FF2B5EF4-FFF2-40B4-BE49-F238E27FC236}">
                  <a16:creationId xmlns:a16="http://schemas.microsoft.com/office/drawing/2014/main" id="{8BF79A60-AEC4-47C6-BB7B-E8AABE318061}"/>
                </a:ext>
              </a:extLst>
            </p:cNvPr>
            <p:cNvSpPr/>
            <p:nvPr/>
          </p:nvSpPr>
          <p:spPr bwMode="auto">
            <a:xfrm>
              <a:off x="3271652" y="3231286"/>
              <a:ext cx="358898" cy="283779"/>
            </a:xfrm>
            <a:prstGeom prst="cloud">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dirty="0">
                  <a:solidFill>
                    <a:schemeClr val="accent6"/>
                  </a:solidFill>
                  <a:latin typeface="Berlin Sans FB Demi" panose="020E0802020502020306" pitchFamily="34" charset="0"/>
                </a:rPr>
                <a:t>?</a:t>
              </a:r>
            </a:p>
          </p:txBody>
        </p:sp>
        <p:sp>
          <p:nvSpPr>
            <p:cNvPr id="228" name="1">
              <a:extLst>
                <a:ext uri="{FF2B5EF4-FFF2-40B4-BE49-F238E27FC236}">
                  <a16:creationId xmlns:a16="http://schemas.microsoft.com/office/drawing/2014/main" id="{40EF405D-36B3-478C-BD6D-76B82F64CDBF}"/>
                </a:ext>
              </a:extLst>
            </p:cNvPr>
            <p:cNvSpPr/>
            <p:nvPr/>
          </p:nvSpPr>
          <p:spPr bwMode="auto">
            <a:xfrm>
              <a:off x="4398827" y="2550347"/>
              <a:ext cx="358898" cy="283779"/>
            </a:xfrm>
            <a:prstGeom prst="cloud">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rtlCol="0" anchor="ctr">
              <a:prstTxWarp prst="textNoShape">
                <a:avLst/>
              </a:prstTxWarp>
            </a:bodyPr>
            <a:lstStyle/>
            <a:p>
              <a:pPr algn="ctr">
                <a:spcBef>
                  <a:spcPct val="0"/>
                </a:spcBef>
              </a:pPr>
              <a:r>
                <a:rPr lang="en-US" sz="1600" dirty="0">
                  <a:solidFill>
                    <a:schemeClr val="accent2"/>
                  </a:solidFill>
                  <a:latin typeface="Berlin Sans FB Demi" panose="020E0802020502020306" pitchFamily="34" charset="0"/>
                </a:rPr>
                <a:t>?</a:t>
              </a:r>
            </a:p>
          </p:txBody>
        </p:sp>
      </p:grpSp>
      <p:cxnSp>
        <p:nvCxnSpPr>
          <p:cNvPr id="231" name="outer 1">
            <a:extLst>
              <a:ext uri="{FF2B5EF4-FFF2-40B4-BE49-F238E27FC236}">
                <a16:creationId xmlns:a16="http://schemas.microsoft.com/office/drawing/2014/main" id="{CD76BA45-B020-4125-A7A5-7ADA7BA005B3}"/>
              </a:ext>
            </a:extLst>
          </p:cNvPr>
          <p:cNvCxnSpPr/>
          <p:nvPr/>
        </p:nvCxnSpPr>
        <p:spPr>
          <a:xfrm flipV="1">
            <a:off x="5200320" y="2694882"/>
            <a:ext cx="568116" cy="435535"/>
          </a:xfrm>
          <a:prstGeom prst="straightConnector1">
            <a:avLst/>
          </a:prstGeom>
          <a:ln>
            <a:headEnd type="triangle"/>
            <a:tailEnd type="triangle"/>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32" name="outer 2">
            <a:extLst>
              <a:ext uri="{FF2B5EF4-FFF2-40B4-BE49-F238E27FC236}">
                <a16:creationId xmlns:a16="http://schemas.microsoft.com/office/drawing/2014/main" id="{1FA80A5F-147B-47F5-8749-74217C773355}"/>
              </a:ext>
            </a:extLst>
          </p:cNvPr>
          <p:cNvCxnSpPr>
            <a:cxnSpLocks/>
          </p:cNvCxnSpPr>
          <p:nvPr/>
        </p:nvCxnSpPr>
        <p:spPr>
          <a:xfrm>
            <a:off x="6423415" y="2694881"/>
            <a:ext cx="568116" cy="428820"/>
          </a:xfrm>
          <a:prstGeom prst="straightConnector1">
            <a:avLst/>
          </a:prstGeom>
          <a:ln>
            <a:headEnd type="triangle"/>
            <a:tailEnd type="triangle"/>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33" name="outer 3">
            <a:extLst>
              <a:ext uri="{FF2B5EF4-FFF2-40B4-BE49-F238E27FC236}">
                <a16:creationId xmlns:a16="http://schemas.microsoft.com/office/drawing/2014/main" id="{5883A6DC-641A-4526-86AE-DFA08BFEFC86}"/>
              </a:ext>
            </a:extLst>
          </p:cNvPr>
          <p:cNvCxnSpPr>
            <a:cxnSpLocks/>
          </p:cNvCxnSpPr>
          <p:nvPr/>
        </p:nvCxnSpPr>
        <p:spPr>
          <a:xfrm flipV="1">
            <a:off x="6982474" y="3698770"/>
            <a:ext cx="240626" cy="793334"/>
          </a:xfrm>
          <a:prstGeom prst="straightConnector1">
            <a:avLst/>
          </a:prstGeom>
          <a:ln>
            <a:headEnd type="triangle"/>
            <a:tailEnd type="triangle"/>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34" name="outer 4">
            <a:extLst>
              <a:ext uri="{FF2B5EF4-FFF2-40B4-BE49-F238E27FC236}">
                <a16:creationId xmlns:a16="http://schemas.microsoft.com/office/drawing/2014/main" id="{F5FF6520-960A-44E5-8D30-DFCF0B7634B3}"/>
              </a:ext>
            </a:extLst>
          </p:cNvPr>
          <p:cNvCxnSpPr>
            <a:cxnSpLocks/>
          </p:cNvCxnSpPr>
          <p:nvPr/>
        </p:nvCxnSpPr>
        <p:spPr>
          <a:xfrm>
            <a:off x="5768436" y="4719092"/>
            <a:ext cx="654980" cy="11215"/>
          </a:xfrm>
          <a:prstGeom prst="straightConnector1">
            <a:avLst/>
          </a:prstGeom>
          <a:ln>
            <a:headEnd type="triangle"/>
            <a:tailEnd type="triangle"/>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35" name="outer 5">
            <a:extLst>
              <a:ext uri="{FF2B5EF4-FFF2-40B4-BE49-F238E27FC236}">
                <a16:creationId xmlns:a16="http://schemas.microsoft.com/office/drawing/2014/main" id="{E74BD925-F64B-4F22-9276-305C413D022A}"/>
              </a:ext>
            </a:extLst>
          </p:cNvPr>
          <p:cNvCxnSpPr>
            <a:cxnSpLocks/>
          </p:cNvCxnSpPr>
          <p:nvPr/>
        </p:nvCxnSpPr>
        <p:spPr>
          <a:xfrm flipH="1" flipV="1">
            <a:off x="4968751" y="3705485"/>
            <a:ext cx="240626" cy="775405"/>
          </a:xfrm>
          <a:prstGeom prst="straightConnector1">
            <a:avLst/>
          </a:prstGeom>
          <a:ln>
            <a:headEnd type="triangle"/>
            <a:tailEnd type="triangle"/>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236" name="Text: Only neighbors">
            <a:extLst>
              <a:ext uri="{FF2B5EF4-FFF2-40B4-BE49-F238E27FC236}">
                <a16:creationId xmlns:a16="http://schemas.microsoft.com/office/drawing/2014/main" id="{2F0F0040-41A8-4BC8-8D69-03C4E413C17B}"/>
              </a:ext>
            </a:extLst>
          </p:cNvPr>
          <p:cNvSpPr txBox="1"/>
          <p:nvPr/>
        </p:nvSpPr>
        <p:spPr>
          <a:xfrm>
            <a:off x="7802112" y="4465180"/>
            <a:ext cx="2637289" cy="369332"/>
          </a:xfrm>
          <a:prstGeom prst="rect">
            <a:avLst/>
          </a:prstGeom>
          <a:noFill/>
        </p:spPr>
        <p:txBody>
          <a:bodyPr wrap="square" rtlCol="0">
            <a:spAutoFit/>
          </a:bodyPr>
          <a:lstStyle/>
          <a:p>
            <a:r>
              <a:rPr lang="en-US" dirty="0"/>
              <a:t>But </a:t>
            </a:r>
            <a:r>
              <a:rPr lang="en-US" b="1" dirty="0">
                <a:solidFill>
                  <a:schemeClr val="accent2"/>
                </a:solidFill>
              </a:rPr>
              <a:t>only</a:t>
            </a:r>
            <a:r>
              <a:rPr lang="en-US" dirty="0"/>
              <a:t> with neighbors</a:t>
            </a:r>
            <a:endParaRPr lang="en-US" b="1"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E375ECE-4847-49D7-B6F5-9F0EA66B22D1}"/>
                  </a:ext>
                </a:extLst>
              </p:cNvPr>
              <p:cNvSpPr txBox="1"/>
              <p:nvPr/>
            </p:nvSpPr>
            <p:spPr>
              <a:xfrm>
                <a:off x="1992491" y="1478847"/>
                <a:ext cx="2019733" cy="646331"/>
              </a:xfrm>
              <a:prstGeom prst="rect">
                <a:avLst/>
              </a:prstGeom>
              <a:noFill/>
            </p:spPr>
            <p:txBody>
              <a:bodyPr wrap="square" rtlCol="0">
                <a:spAutoFit/>
              </a:bodyPr>
              <a:lstStyle/>
              <a:p>
                <a:r>
                  <a:rPr lang="en-US" dirty="0"/>
                  <a:t>Find </a:t>
                </a:r>
                <a:r>
                  <a:rPr lang="en-US" dirty="0">
                    <a:latin typeface="Cambria Math" panose="02040503050406030204" pitchFamily="18" charset="0"/>
                  </a:rPr>
                  <a:t>𝑥</a:t>
                </a:r>
                <a:r>
                  <a:rPr lang="en-US" dirty="0"/>
                  <a:t> minimizing</a:t>
                </a:r>
              </a:p>
              <a:p>
                <a:pPr/>
                <a14:m>
                  <m:oMathPara xmlns:m="http://schemas.openxmlformats.org/officeDocument/2006/math">
                    <m:oMathParaPr>
                      <m:jc m:val="centerGroup"/>
                    </m:oMathParaPr>
                    <m:oMath xmlns:m="http://schemas.openxmlformats.org/officeDocument/2006/math">
                      <m:r>
                        <m:rPr>
                          <m:lit/>
                        </m:rPr>
                        <a:rPr lang="en-US" i="1">
                          <a:latin typeface="Cambria Math" panose="02040503050406030204" pitchFamily="18" charset="0"/>
                        </a:rPr>
                        <m:t>||</m:t>
                      </m:r>
                      <m:r>
                        <a:rPr lang="en-US" i="1">
                          <a:latin typeface="Cambria Math" panose="02040503050406030204" pitchFamily="18" charset="0"/>
                        </a:rPr>
                        <m:t>𝐴𝑥</m:t>
                      </m:r>
                      <m:r>
                        <a:rPr lang="en-US" i="1">
                          <a:latin typeface="Cambria Math" panose="02040503050406030204" pitchFamily="18" charset="0"/>
                        </a:rPr>
                        <m:t>−</m:t>
                      </m:r>
                      <m:r>
                        <a:rPr lang="en-US" i="1">
                          <a:latin typeface="Cambria Math" panose="02040503050406030204" pitchFamily="18" charset="0"/>
                        </a:rPr>
                        <m:t>𝑏</m:t>
                      </m:r>
                      <m:r>
                        <m:rPr>
                          <m:lit/>
                        </m:rPr>
                        <a:rPr lang="en-US" i="1">
                          <a:latin typeface="Cambria Math" panose="02040503050406030204" pitchFamily="18" charset="0"/>
                        </a:rPr>
                        <m:t>||</m:t>
                      </m:r>
                    </m:oMath>
                  </m:oMathPara>
                </a14:m>
                <a:endParaRPr lang="en-US" dirty="0"/>
              </a:p>
            </p:txBody>
          </p:sp>
        </mc:Choice>
        <mc:Fallback xmlns="">
          <p:sp>
            <p:nvSpPr>
              <p:cNvPr id="2" name="TextBox 1">
                <a:extLst>
                  <a:ext uri="{FF2B5EF4-FFF2-40B4-BE49-F238E27FC236}">
                    <a16:creationId xmlns:a16="http://schemas.microsoft.com/office/drawing/2014/main" id="{DE375ECE-4847-49D7-B6F5-9F0EA66B22D1}"/>
                  </a:ext>
                </a:extLst>
              </p:cNvPr>
              <p:cNvSpPr txBox="1">
                <a:spLocks noRot="1" noChangeAspect="1" noMove="1" noResize="1" noEditPoints="1" noAdjustHandles="1" noChangeArrowheads="1" noChangeShapeType="1" noTextEdit="1"/>
              </p:cNvSpPr>
              <p:nvPr/>
            </p:nvSpPr>
            <p:spPr>
              <a:xfrm>
                <a:off x="1992491" y="1478847"/>
                <a:ext cx="2019733" cy="646331"/>
              </a:xfrm>
              <a:prstGeom prst="rect">
                <a:avLst/>
              </a:prstGeom>
              <a:blipFill>
                <a:blip r:embed="rId15"/>
                <a:stretch>
                  <a:fillRect l="-2719" t="-7547" b="-6604"/>
                </a:stretch>
              </a:blipFill>
            </p:spPr>
            <p:txBody>
              <a:bodyPr/>
              <a:lstStyle/>
              <a:p>
                <a:r>
                  <a:rPr lang="en-US">
                    <a:noFill/>
                  </a:rPr>
                  <a:t> </a:t>
                </a:r>
              </a:p>
            </p:txBody>
          </p:sp>
        </mc:Fallback>
      </mc:AlternateContent>
    </p:spTree>
    <p:extLst>
      <p:ext uri="{BB962C8B-B14F-4D97-AF65-F5344CB8AC3E}">
        <p14:creationId xmlns:p14="http://schemas.microsoft.com/office/powerpoint/2010/main" val="32234980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000"/>
                                  </p:stCondLst>
                                  <p:childTnLst>
                                    <p:set>
                                      <p:cBhvr>
                                        <p:cTn id="6" dur="1" fill="hold">
                                          <p:stCondLst>
                                            <p:cond delay="0"/>
                                          </p:stCondLst>
                                        </p:cTn>
                                        <p:tgtEl>
                                          <p:spTgt spid="87"/>
                                        </p:tgtEl>
                                        <p:attrNameLst>
                                          <p:attrName>style.visibility</p:attrName>
                                        </p:attrNameLst>
                                      </p:cBhvr>
                                      <p:to>
                                        <p:strVal val="visible"/>
                                      </p:to>
                                    </p:set>
                                  </p:childTnLst>
                                </p:cTn>
                              </p:par>
                            </p:childTnLst>
                          </p:cTn>
                        </p:par>
                        <p:par>
                          <p:cTn id="7" fill="hold">
                            <p:stCondLst>
                              <p:cond delay="15000"/>
                            </p:stCondLst>
                            <p:childTnLst>
                              <p:par>
                                <p:cTn id="8" presetID="10" presetClass="entr" presetSubtype="0" fill="hold" nodeType="afterEffect">
                                  <p:stCondLst>
                                    <p:cond delay="0"/>
                                  </p:stCondLst>
                                  <p:childTnLst>
                                    <p:set>
                                      <p:cBhvr>
                                        <p:cTn id="9" dur="1" fill="hold">
                                          <p:stCondLst>
                                            <p:cond delay="0"/>
                                          </p:stCondLst>
                                        </p:cTn>
                                        <p:tgtEl>
                                          <p:spTgt spid="206"/>
                                        </p:tgtEl>
                                        <p:attrNameLst>
                                          <p:attrName>style.visibility</p:attrName>
                                        </p:attrNameLst>
                                      </p:cBhvr>
                                      <p:to>
                                        <p:strVal val="visible"/>
                                      </p:to>
                                    </p:set>
                                    <p:animEffect transition="in" filter="fade">
                                      <p:cBhvr>
                                        <p:cTn id="10" dur="3250"/>
                                        <p:tgtEl>
                                          <p:spTgt spid="206"/>
                                        </p:tgtEl>
                                      </p:cBhvr>
                                    </p:animEffect>
                                  </p:childTnLst>
                                </p:cTn>
                              </p:par>
                            </p:childTnLst>
                          </p:cTn>
                        </p:par>
                        <p:par>
                          <p:cTn id="11" fill="hold">
                            <p:stCondLst>
                              <p:cond delay="18250"/>
                            </p:stCondLst>
                            <p:childTnLst>
                              <p:par>
                                <p:cTn id="12" presetID="22" presetClass="entr" presetSubtype="8" fill="hold" grpId="0" nodeType="afterEffect">
                                  <p:stCondLst>
                                    <p:cond delay="0"/>
                                  </p:stCondLst>
                                  <p:childTnLst>
                                    <p:set>
                                      <p:cBhvr>
                                        <p:cTn id="13" dur="1" fill="hold">
                                          <p:stCondLst>
                                            <p:cond delay="0"/>
                                          </p:stCondLst>
                                        </p:cTn>
                                        <p:tgtEl>
                                          <p:spTgt spid="133"/>
                                        </p:tgtEl>
                                        <p:attrNameLst>
                                          <p:attrName>style.visibility</p:attrName>
                                        </p:attrNameLst>
                                      </p:cBhvr>
                                      <p:to>
                                        <p:strVal val="visible"/>
                                      </p:to>
                                    </p:set>
                                    <p:animEffect transition="in" filter="wipe(left)">
                                      <p:cBhvr>
                                        <p:cTn id="14" dur="500"/>
                                        <p:tgtEl>
                                          <p:spTgt spid="133"/>
                                        </p:tgtEl>
                                      </p:cBhvr>
                                    </p:animEffect>
                                  </p:childTnLst>
                                </p:cTn>
                              </p:par>
                              <p:par>
                                <p:cTn id="15" presetID="53" presetClass="entr" presetSubtype="16" fill="hold" nodeType="withEffect">
                                  <p:stCondLst>
                                    <p:cond delay="0"/>
                                  </p:stCondLst>
                                  <p:childTnLst>
                                    <p:set>
                                      <p:cBhvr>
                                        <p:cTn id="16" dur="1" fill="hold">
                                          <p:stCondLst>
                                            <p:cond delay="0"/>
                                          </p:stCondLst>
                                        </p:cTn>
                                        <p:tgtEl>
                                          <p:spTgt spid="231"/>
                                        </p:tgtEl>
                                        <p:attrNameLst>
                                          <p:attrName>style.visibility</p:attrName>
                                        </p:attrNameLst>
                                      </p:cBhvr>
                                      <p:to>
                                        <p:strVal val="visible"/>
                                      </p:to>
                                    </p:set>
                                    <p:anim calcmode="lin" valueType="num">
                                      <p:cBhvr>
                                        <p:cTn id="17" dur="2000" fill="hold"/>
                                        <p:tgtEl>
                                          <p:spTgt spid="231"/>
                                        </p:tgtEl>
                                        <p:attrNameLst>
                                          <p:attrName>ppt_w</p:attrName>
                                        </p:attrNameLst>
                                      </p:cBhvr>
                                      <p:tavLst>
                                        <p:tav tm="0">
                                          <p:val>
                                            <p:fltVal val="0"/>
                                          </p:val>
                                        </p:tav>
                                        <p:tav tm="100000">
                                          <p:val>
                                            <p:strVal val="#ppt_w"/>
                                          </p:val>
                                        </p:tav>
                                      </p:tavLst>
                                    </p:anim>
                                    <p:anim calcmode="lin" valueType="num">
                                      <p:cBhvr>
                                        <p:cTn id="18" dur="2000" fill="hold"/>
                                        <p:tgtEl>
                                          <p:spTgt spid="231"/>
                                        </p:tgtEl>
                                        <p:attrNameLst>
                                          <p:attrName>ppt_h</p:attrName>
                                        </p:attrNameLst>
                                      </p:cBhvr>
                                      <p:tavLst>
                                        <p:tav tm="0">
                                          <p:val>
                                            <p:fltVal val="0"/>
                                          </p:val>
                                        </p:tav>
                                        <p:tav tm="100000">
                                          <p:val>
                                            <p:strVal val="#ppt_h"/>
                                          </p:val>
                                        </p:tav>
                                      </p:tavLst>
                                    </p:anim>
                                    <p:animEffect transition="in" filter="fade">
                                      <p:cBhvr>
                                        <p:cTn id="19" dur="2000"/>
                                        <p:tgtEl>
                                          <p:spTgt spid="231"/>
                                        </p:tgtEl>
                                      </p:cBhvr>
                                    </p:animEffect>
                                  </p:childTnLst>
                                </p:cTn>
                              </p:par>
                              <p:par>
                                <p:cTn id="20" presetID="53" presetClass="entr" presetSubtype="16" fill="hold" nodeType="withEffect">
                                  <p:stCondLst>
                                    <p:cond delay="0"/>
                                  </p:stCondLst>
                                  <p:childTnLst>
                                    <p:set>
                                      <p:cBhvr>
                                        <p:cTn id="21" dur="1" fill="hold">
                                          <p:stCondLst>
                                            <p:cond delay="0"/>
                                          </p:stCondLst>
                                        </p:cTn>
                                        <p:tgtEl>
                                          <p:spTgt spid="232"/>
                                        </p:tgtEl>
                                        <p:attrNameLst>
                                          <p:attrName>style.visibility</p:attrName>
                                        </p:attrNameLst>
                                      </p:cBhvr>
                                      <p:to>
                                        <p:strVal val="visible"/>
                                      </p:to>
                                    </p:set>
                                    <p:anim calcmode="lin" valueType="num">
                                      <p:cBhvr>
                                        <p:cTn id="22" dur="2000" fill="hold"/>
                                        <p:tgtEl>
                                          <p:spTgt spid="232"/>
                                        </p:tgtEl>
                                        <p:attrNameLst>
                                          <p:attrName>ppt_w</p:attrName>
                                        </p:attrNameLst>
                                      </p:cBhvr>
                                      <p:tavLst>
                                        <p:tav tm="0">
                                          <p:val>
                                            <p:fltVal val="0"/>
                                          </p:val>
                                        </p:tav>
                                        <p:tav tm="100000">
                                          <p:val>
                                            <p:strVal val="#ppt_w"/>
                                          </p:val>
                                        </p:tav>
                                      </p:tavLst>
                                    </p:anim>
                                    <p:anim calcmode="lin" valueType="num">
                                      <p:cBhvr>
                                        <p:cTn id="23" dur="2000" fill="hold"/>
                                        <p:tgtEl>
                                          <p:spTgt spid="232"/>
                                        </p:tgtEl>
                                        <p:attrNameLst>
                                          <p:attrName>ppt_h</p:attrName>
                                        </p:attrNameLst>
                                      </p:cBhvr>
                                      <p:tavLst>
                                        <p:tav tm="0">
                                          <p:val>
                                            <p:fltVal val="0"/>
                                          </p:val>
                                        </p:tav>
                                        <p:tav tm="100000">
                                          <p:val>
                                            <p:strVal val="#ppt_h"/>
                                          </p:val>
                                        </p:tav>
                                      </p:tavLst>
                                    </p:anim>
                                    <p:animEffect transition="in" filter="fade">
                                      <p:cBhvr>
                                        <p:cTn id="24" dur="2000"/>
                                        <p:tgtEl>
                                          <p:spTgt spid="232"/>
                                        </p:tgtEl>
                                      </p:cBhvr>
                                    </p:animEffect>
                                  </p:childTnLst>
                                </p:cTn>
                              </p:par>
                              <p:par>
                                <p:cTn id="25" presetID="53" presetClass="entr" presetSubtype="16" fill="hold" nodeType="withEffect">
                                  <p:stCondLst>
                                    <p:cond delay="0"/>
                                  </p:stCondLst>
                                  <p:childTnLst>
                                    <p:set>
                                      <p:cBhvr>
                                        <p:cTn id="26" dur="1" fill="hold">
                                          <p:stCondLst>
                                            <p:cond delay="0"/>
                                          </p:stCondLst>
                                        </p:cTn>
                                        <p:tgtEl>
                                          <p:spTgt spid="233"/>
                                        </p:tgtEl>
                                        <p:attrNameLst>
                                          <p:attrName>style.visibility</p:attrName>
                                        </p:attrNameLst>
                                      </p:cBhvr>
                                      <p:to>
                                        <p:strVal val="visible"/>
                                      </p:to>
                                    </p:set>
                                    <p:anim calcmode="lin" valueType="num">
                                      <p:cBhvr>
                                        <p:cTn id="27" dur="2000" fill="hold"/>
                                        <p:tgtEl>
                                          <p:spTgt spid="233"/>
                                        </p:tgtEl>
                                        <p:attrNameLst>
                                          <p:attrName>ppt_w</p:attrName>
                                        </p:attrNameLst>
                                      </p:cBhvr>
                                      <p:tavLst>
                                        <p:tav tm="0">
                                          <p:val>
                                            <p:fltVal val="0"/>
                                          </p:val>
                                        </p:tav>
                                        <p:tav tm="100000">
                                          <p:val>
                                            <p:strVal val="#ppt_w"/>
                                          </p:val>
                                        </p:tav>
                                      </p:tavLst>
                                    </p:anim>
                                    <p:anim calcmode="lin" valueType="num">
                                      <p:cBhvr>
                                        <p:cTn id="28" dur="2000" fill="hold"/>
                                        <p:tgtEl>
                                          <p:spTgt spid="233"/>
                                        </p:tgtEl>
                                        <p:attrNameLst>
                                          <p:attrName>ppt_h</p:attrName>
                                        </p:attrNameLst>
                                      </p:cBhvr>
                                      <p:tavLst>
                                        <p:tav tm="0">
                                          <p:val>
                                            <p:fltVal val="0"/>
                                          </p:val>
                                        </p:tav>
                                        <p:tav tm="100000">
                                          <p:val>
                                            <p:strVal val="#ppt_h"/>
                                          </p:val>
                                        </p:tav>
                                      </p:tavLst>
                                    </p:anim>
                                    <p:animEffect transition="in" filter="fade">
                                      <p:cBhvr>
                                        <p:cTn id="29" dur="2000"/>
                                        <p:tgtEl>
                                          <p:spTgt spid="233"/>
                                        </p:tgtEl>
                                      </p:cBhvr>
                                    </p:animEffect>
                                  </p:childTnLst>
                                </p:cTn>
                              </p:par>
                              <p:par>
                                <p:cTn id="30" presetID="53" presetClass="entr" presetSubtype="16" fill="hold" nodeType="withEffect">
                                  <p:stCondLst>
                                    <p:cond delay="0"/>
                                  </p:stCondLst>
                                  <p:childTnLst>
                                    <p:set>
                                      <p:cBhvr>
                                        <p:cTn id="31" dur="1" fill="hold">
                                          <p:stCondLst>
                                            <p:cond delay="0"/>
                                          </p:stCondLst>
                                        </p:cTn>
                                        <p:tgtEl>
                                          <p:spTgt spid="234"/>
                                        </p:tgtEl>
                                        <p:attrNameLst>
                                          <p:attrName>style.visibility</p:attrName>
                                        </p:attrNameLst>
                                      </p:cBhvr>
                                      <p:to>
                                        <p:strVal val="visible"/>
                                      </p:to>
                                    </p:set>
                                    <p:anim calcmode="lin" valueType="num">
                                      <p:cBhvr>
                                        <p:cTn id="32" dur="2000" fill="hold"/>
                                        <p:tgtEl>
                                          <p:spTgt spid="234"/>
                                        </p:tgtEl>
                                        <p:attrNameLst>
                                          <p:attrName>ppt_w</p:attrName>
                                        </p:attrNameLst>
                                      </p:cBhvr>
                                      <p:tavLst>
                                        <p:tav tm="0">
                                          <p:val>
                                            <p:fltVal val="0"/>
                                          </p:val>
                                        </p:tav>
                                        <p:tav tm="100000">
                                          <p:val>
                                            <p:strVal val="#ppt_w"/>
                                          </p:val>
                                        </p:tav>
                                      </p:tavLst>
                                    </p:anim>
                                    <p:anim calcmode="lin" valueType="num">
                                      <p:cBhvr>
                                        <p:cTn id="33" dur="2000" fill="hold"/>
                                        <p:tgtEl>
                                          <p:spTgt spid="234"/>
                                        </p:tgtEl>
                                        <p:attrNameLst>
                                          <p:attrName>ppt_h</p:attrName>
                                        </p:attrNameLst>
                                      </p:cBhvr>
                                      <p:tavLst>
                                        <p:tav tm="0">
                                          <p:val>
                                            <p:fltVal val="0"/>
                                          </p:val>
                                        </p:tav>
                                        <p:tav tm="100000">
                                          <p:val>
                                            <p:strVal val="#ppt_h"/>
                                          </p:val>
                                        </p:tav>
                                      </p:tavLst>
                                    </p:anim>
                                    <p:animEffect transition="in" filter="fade">
                                      <p:cBhvr>
                                        <p:cTn id="34" dur="2000"/>
                                        <p:tgtEl>
                                          <p:spTgt spid="234"/>
                                        </p:tgtEl>
                                      </p:cBhvr>
                                    </p:animEffect>
                                  </p:childTnLst>
                                </p:cTn>
                              </p:par>
                              <p:par>
                                <p:cTn id="35" presetID="53" presetClass="entr" presetSubtype="16" fill="hold" nodeType="withEffect">
                                  <p:stCondLst>
                                    <p:cond delay="0"/>
                                  </p:stCondLst>
                                  <p:childTnLst>
                                    <p:set>
                                      <p:cBhvr>
                                        <p:cTn id="36" dur="1" fill="hold">
                                          <p:stCondLst>
                                            <p:cond delay="0"/>
                                          </p:stCondLst>
                                        </p:cTn>
                                        <p:tgtEl>
                                          <p:spTgt spid="235"/>
                                        </p:tgtEl>
                                        <p:attrNameLst>
                                          <p:attrName>style.visibility</p:attrName>
                                        </p:attrNameLst>
                                      </p:cBhvr>
                                      <p:to>
                                        <p:strVal val="visible"/>
                                      </p:to>
                                    </p:set>
                                    <p:anim calcmode="lin" valueType="num">
                                      <p:cBhvr>
                                        <p:cTn id="37" dur="2000" fill="hold"/>
                                        <p:tgtEl>
                                          <p:spTgt spid="235"/>
                                        </p:tgtEl>
                                        <p:attrNameLst>
                                          <p:attrName>ppt_w</p:attrName>
                                        </p:attrNameLst>
                                      </p:cBhvr>
                                      <p:tavLst>
                                        <p:tav tm="0">
                                          <p:val>
                                            <p:fltVal val="0"/>
                                          </p:val>
                                        </p:tav>
                                        <p:tav tm="100000">
                                          <p:val>
                                            <p:strVal val="#ppt_w"/>
                                          </p:val>
                                        </p:tav>
                                      </p:tavLst>
                                    </p:anim>
                                    <p:anim calcmode="lin" valueType="num">
                                      <p:cBhvr>
                                        <p:cTn id="38" dur="2000" fill="hold"/>
                                        <p:tgtEl>
                                          <p:spTgt spid="235"/>
                                        </p:tgtEl>
                                        <p:attrNameLst>
                                          <p:attrName>ppt_h</p:attrName>
                                        </p:attrNameLst>
                                      </p:cBhvr>
                                      <p:tavLst>
                                        <p:tav tm="0">
                                          <p:val>
                                            <p:fltVal val="0"/>
                                          </p:val>
                                        </p:tav>
                                        <p:tav tm="100000">
                                          <p:val>
                                            <p:strVal val="#ppt_h"/>
                                          </p:val>
                                        </p:tav>
                                      </p:tavLst>
                                    </p:anim>
                                    <p:animEffect transition="in" filter="fade">
                                      <p:cBhvr>
                                        <p:cTn id="39" dur="2000"/>
                                        <p:tgtEl>
                                          <p:spTgt spid="235"/>
                                        </p:tgtEl>
                                      </p:cBhvr>
                                    </p:animEffect>
                                  </p:childTnLst>
                                </p:cTn>
                              </p:par>
                              <p:par>
                                <p:cTn id="40" presetID="53" presetClass="entr" presetSubtype="16"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p:cTn id="42" dur="2000" fill="hold"/>
                                        <p:tgtEl>
                                          <p:spTgt spid="53"/>
                                        </p:tgtEl>
                                        <p:attrNameLst>
                                          <p:attrName>ppt_w</p:attrName>
                                        </p:attrNameLst>
                                      </p:cBhvr>
                                      <p:tavLst>
                                        <p:tav tm="0">
                                          <p:val>
                                            <p:fltVal val="0"/>
                                          </p:val>
                                        </p:tav>
                                        <p:tav tm="100000">
                                          <p:val>
                                            <p:strVal val="#ppt_w"/>
                                          </p:val>
                                        </p:tav>
                                      </p:tavLst>
                                    </p:anim>
                                    <p:anim calcmode="lin" valueType="num">
                                      <p:cBhvr>
                                        <p:cTn id="43" dur="2000" fill="hold"/>
                                        <p:tgtEl>
                                          <p:spTgt spid="53"/>
                                        </p:tgtEl>
                                        <p:attrNameLst>
                                          <p:attrName>ppt_h</p:attrName>
                                        </p:attrNameLst>
                                      </p:cBhvr>
                                      <p:tavLst>
                                        <p:tav tm="0">
                                          <p:val>
                                            <p:fltVal val="0"/>
                                          </p:val>
                                        </p:tav>
                                        <p:tav tm="100000">
                                          <p:val>
                                            <p:strVal val="#ppt_h"/>
                                          </p:val>
                                        </p:tav>
                                      </p:tavLst>
                                    </p:anim>
                                    <p:animEffect transition="in" filter="fade">
                                      <p:cBhvr>
                                        <p:cTn id="44" dur="2000"/>
                                        <p:tgtEl>
                                          <p:spTgt spid="53"/>
                                        </p:tgtEl>
                                      </p:cBhvr>
                                    </p:animEffect>
                                  </p:childTnLst>
                                </p:cTn>
                              </p:par>
                              <p:par>
                                <p:cTn id="45" presetID="53" presetClass="entr" presetSubtype="16"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p:cTn id="47" dur="2000" fill="hold"/>
                                        <p:tgtEl>
                                          <p:spTgt spid="54"/>
                                        </p:tgtEl>
                                        <p:attrNameLst>
                                          <p:attrName>ppt_w</p:attrName>
                                        </p:attrNameLst>
                                      </p:cBhvr>
                                      <p:tavLst>
                                        <p:tav tm="0">
                                          <p:val>
                                            <p:fltVal val="0"/>
                                          </p:val>
                                        </p:tav>
                                        <p:tav tm="100000">
                                          <p:val>
                                            <p:strVal val="#ppt_w"/>
                                          </p:val>
                                        </p:tav>
                                      </p:tavLst>
                                    </p:anim>
                                    <p:anim calcmode="lin" valueType="num">
                                      <p:cBhvr>
                                        <p:cTn id="48" dur="2000" fill="hold"/>
                                        <p:tgtEl>
                                          <p:spTgt spid="54"/>
                                        </p:tgtEl>
                                        <p:attrNameLst>
                                          <p:attrName>ppt_h</p:attrName>
                                        </p:attrNameLst>
                                      </p:cBhvr>
                                      <p:tavLst>
                                        <p:tav tm="0">
                                          <p:val>
                                            <p:fltVal val="0"/>
                                          </p:val>
                                        </p:tav>
                                        <p:tav tm="100000">
                                          <p:val>
                                            <p:strVal val="#ppt_h"/>
                                          </p:val>
                                        </p:tav>
                                      </p:tavLst>
                                    </p:anim>
                                    <p:animEffect transition="in" filter="fade">
                                      <p:cBhvr>
                                        <p:cTn id="49" dur="2000"/>
                                        <p:tgtEl>
                                          <p:spTgt spid="54"/>
                                        </p:tgtEl>
                                      </p:cBhvr>
                                    </p:animEffect>
                                  </p:childTnLst>
                                </p:cTn>
                              </p:par>
                              <p:par>
                                <p:cTn id="50" presetID="53" presetClass="entr" presetSubtype="16" fill="hold" nodeType="with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2000" fill="hold"/>
                                        <p:tgtEl>
                                          <p:spTgt spid="55"/>
                                        </p:tgtEl>
                                        <p:attrNameLst>
                                          <p:attrName>ppt_w</p:attrName>
                                        </p:attrNameLst>
                                      </p:cBhvr>
                                      <p:tavLst>
                                        <p:tav tm="0">
                                          <p:val>
                                            <p:fltVal val="0"/>
                                          </p:val>
                                        </p:tav>
                                        <p:tav tm="100000">
                                          <p:val>
                                            <p:strVal val="#ppt_w"/>
                                          </p:val>
                                        </p:tav>
                                      </p:tavLst>
                                    </p:anim>
                                    <p:anim calcmode="lin" valueType="num">
                                      <p:cBhvr>
                                        <p:cTn id="53" dur="2000" fill="hold"/>
                                        <p:tgtEl>
                                          <p:spTgt spid="55"/>
                                        </p:tgtEl>
                                        <p:attrNameLst>
                                          <p:attrName>ppt_h</p:attrName>
                                        </p:attrNameLst>
                                      </p:cBhvr>
                                      <p:tavLst>
                                        <p:tav tm="0">
                                          <p:val>
                                            <p:fltVal val="0"/>
                                          </p:val>
                                        </p:tav>
                                        <p:tav tm="100000">
                                          <p:val>
                                            <p:strVal val="#ppt_h"/>
                                          </p:val>
                                        </p:tav>
                                      </p:tavLst>
                                    </p:anim>
                                    <p:animEffect transition="in" filter="fade">
                                      <p:cBhvr>
                                        <p:cTn id="54" dur="2000"/>
                                        <p:tgtEl>
                                          <p:spTgt spid="55"/>
                                        </p:tgtEl>
                                      </p:cBhvr>
                                    </p:animEffect>
                                  </p:childTnLst>
                                </p:cTn>
                              </p:par>
                              <p:par>
                                <p:cTn id="55" presetID="53" presetClass="entr" presetSubtype="16"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p:cTn id="57" dur="2000" fill="hold"/>
                                        <p:tgtEl>
                                          <p:spTgt spid="56"/>
                                        </p:tgtEl>
                                        <p:attrNameLst>
                                          <p:attrName>ppt_w</p:attrName>
                                        </p:attrNameLst>
                                      </p:cBhvr>
                                      <p:tavLst>
                                        <p:tav tm="0">
                                          <p:val>
                                            <p:fltVal val="0"/>
                                          </p:val>
                                        </p:tav>
                                        <p:tav tm="100000">
                                          <p:val>
                                            <p:strVal val="#ppt_w"/>
                                          </p:val>
                                        </p:tav>
                                      </p:tavLst>
                                    </p:anim>
                                    <p:anim calcmode="lin" valueType="num">
                                      <p:cBhvr>
                                        <p:cTn id="58" dur="2000" fill="hold"/>
                                        <p:tgtEl>
                                          <p:spTgt spid="56"/>
                                        </p:tgtEl>
                                        <p:attrNameLst>
                                          <p:attrName>ppt_h</p:attrName>
                                        </p:attrNameLst>
                                      </p:cBhvr>
                                      <p:tavLst>
                                        <p:tav tm="0">
                                          <p:val>
                                            <p:fltVal val="0"/>
                                          </p:val>
                                        </p:tav>
                                        <p:tav tm="100000">
                                          <p:val>
                                            <p:strVal val="#ppt_h"/>
                                          </p:val>
                                        </p:tav>
                                      </p:tavLst>
                                    </p:anim>
                                    <p:animEffect transition="in" filter="fade">
                                      <p:cBhvr>
                                        <p:cTn id="59" dur="2000"/>
                                        <p:tgtEl>
                                          <p:spTgt spid="56"/>
                                        </p:tgtEl>
                                      </p:cBhvr>
                                    </p:animEffect>
                                  </p:childTnLst>
                                </p:cTn>
                              </p:par>
                              <p:par>
                                <p:cTn id="60" presetID="53" presetClass="entr" presetSubtype="16" fill="hold" nodeType="with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p:cTn id="62" dur="2000" fill="hold"/>
                                        <p:tgtEl>
                                          <p:spTgt spid="57"/>
                                        </p:tgtEl>
                                        <p:attrNameLst>
                                          <p:attrName>ppt_w</p:attrName>
                                        </p:attrNameLst>
                                      </p:cBhvr>
                                      <p:tavLst>
                                        <p:tav tm="0">
                                          <p:val>
                                            <p:fltVal val="0"/>
                                          </p:val>
                                        </p:tav>
                                        <p:tav tm="100000">
                                          <p:val>
                                            <p:strVal val="#ppt_w"/>
                                          </p:val>
                                        </p:tav>
                                      </p:tavLst>
                                    </p:anim>
                                    <p:anim calcmode="lin" valueType="num">
                                      <p:cBhvr>
                                        <p:cTn id="63" dur="2000" fill="hold"/>
                                        <p:tgtEl>
                                          <p:spTgt spid="57"/>
                                        </p:tgtEl>
                                        <p:attrNameLst>
                                          <p:attrName>ppt_h</p:attrName>
                                        </p:attrNameLst>
                                      </p:cBhvr>
                                      <p:tavLst>
                                        <p:tav tm="0">
                                          <p:val>
                                            <p:fltVal val="0"/>
                                          </p:val>
                                        </p:tav>
                                        <p:tav tm="100000">
                                          <p:val>
                                            <p:strVal val="#ppt_h"/>
                                          </p:val>
                                        </p:tav>
                                      </p:tavLst>
                                    </p:anim>
                                    <p:animEffect transition="in" filter="fade">
                                      <p:cBhvr>
                                        <p:cTn id="64" dur="2000"/>
                                        <p:tgtEl>
                                          <p:spTgt spid="57"/>
                                        </p:tgtEl>
                                      </p:cBhvr>
                                    </p:animEffect>
                                  </p:childTnLst>
                                </p:cTn>
                              </p:par>
                            </p:childTnLst>
                          </p:cTn>
                        </p:par>
                        <p:par>
                          <p:cTn id="65" fill="hold">
                            <p:stCondLst>
                              <p:cond delay="20250"/>
                            </p:stCondLst>
                            <p:childTnLst>
                              <p:par>
                                <p:cTn id="66" presetID="26" presetClass="emph" presetSubtype="0" repeatCount="5000" fill="hold" nodeType="afterEffect">
                                  <p:stCondLst>
                                    <p:cond delay="0"/>
                                  </p:stCondLst>
                                  <p:childTnLst>
                                    <p:animEffect transition="out" filter="fade">
                                      <p:cBhvr>
                                        <p:cTn id="67" dur="1250" tmFilter="0, 0; .2, .5; .8, .5; 1, 0"/>
                                        <p:tgtEl>
                                          <p:spTgt spid="231"/>
                                        </p:tgtEl>
                                      </p:cBhvr>
                                    </p:animEffect>
                                    <p:animScale>
                                      <p:cBhvr>
                                        <p:cTn id="68" dur="625" autoRev="1" fill="hold"/>
                                        <p:tgtEl>
                                          <p:spTgt spid="231"/>
                                        </p:tgtEl>
                                      </p:cBhvr>
                                      <p:by x="105000" y="105000"/>
                                    </p:animScale>
                                  </p:childTnLst>
                                </p:cTn>
                              </p:par>
                              <p:par>
                                <p:cTn id="69" presetID="26" presetClass="emph" presetSubtype="0" repeatCount="5000" fill="hold" nodeType="withEffect">
                                  <p:stCondLst>
                                    <p:cond delay="0"/>
                                  </p:stCondLst>
                                  <p:childTnLst>
                                    <p:animEffect transition="out" filter="fade">
                                      <p:cBhvr>
                                        <p:cTn id="70" dur="1250" tmFilter="0, 0; .2, .5; .8, .5; 1, 0"/>
                                        <p:tgtEl>
                                          <p:spTgt spid="232"/>
                                        </p:tgtEl>
                                      </p:cBhvr>
                                    </p:animEffect>
                                    <p:animScale>
                                      <p:cBhvr>
                                        <p:cTn id="71" dur="625" autoRev="1" fill="hold"/>
                                        <p:tgtEl>
                                          <p:spTgt spid="232"/>
                                        </p:tgtEl>
                                      </p:cBhvr>
                                      <p:by x="105000" y="105000"/>
                                    </p:animScale>
                                  </p:childTnLst>
                                </p:cTn>
                              </p:par>
                              <p:par>
                                <p:cTn id="72" presetID="26" presetClass="emph" presetSubtype="0" repeatCount="5000" fill="hold" nodeType="withEffect">
                                  <p:stCondLst>
                                    <p:cond delay="0"/>
                                  </p:stCondLst>
                                  <p:childTnLst>
                                    <p:animEffect transition="out" filter="fade">
                                      <p:cBhvr>
                                        <p:cTn id="73" dur="1250" tmFilter="0, 0; .2, .5; .8, .5; 1, 0"/>
                                        <p:tgtEl>
                                          <p:spTgt spid="233"/>
                                        </p:tgtEl>
                                      </p:cBhvr>
                                    </p:animEffect>
                                    <p:animScale>
                                      <p:cBhvr>
                                        <p:cTn id="74" dur="625" autoRev="1" fill="hold"/>
                                        <p:tgtEl>
                                          <p:spTgt spid="233"/>
                                        </p:tgtEl>
                                      </p:cBhvr>
                                      <p:by x="105000" y="105000"/>
                                    </p:animScale>
                                  </p:childTnLst>
                                </p:cTn>
                              </p:par>
                              <p:par>
                                <p:cTn id="75" presetID="26" presetClass="emph" presetSubtype="0" repeatCount="5000" fill="hold" nodeType="withEffect">
                                  <p:stCondLst>
                                    <p:cond delay="0"/>
                                  </p:stCondLst>
                                  <p:childTnLst>
                                    <p:animEffect transition="out" filter="fade">
                                      <p:cBhvr>
                                        <p:cTn id="76" dur="1250" tmFilter="0, 0; .2, .5; .8, .5; 1, 0"/>
                                        <p:tgtEl>
                                          <p:spTgt spid="234"/>
                                        </p:tgtEl>
                                      </p:cBhvr>
                                    </p:animEffect>
                                    <p:animScale>
                                      <p:cBhvr>
                                        <p:cTn id="77" dur="625" autoRev="1" fill="hold"/>
                                        <p:tgtEl>
                                          <p:spTgt spid="234"/>
                                        </p:tgtEl>
                                      </p:cBhvr>
                                      <p:by x="105000" y="105000"/>
                                    </p:animScale>
                                  </p:childTnLst>
                                </p:cTn>
                              </p:par>
                              <p:par>
                                <p:cTn id="78" presetID="26" presetClass="emph" presetSubtype="0" repeatCount="5000" fill="hold" nodeType="withEffect">
                                  <p:stCondLst>
                                    <p:cond delay="0"/>
                                  </p:stCondLst>
                                  <p:childTnLst>
                                    <p:animEffect transition="out" filter="fade">
                                      <p:cBhvr>
                                        <p:cTn id="79" dur="1250" tmFilter="0, 0; .2, .5; .8, .5; 1, 0"/>
                                        <p:tgtEl>
                                          <p:spTgt spid="235"/>
                                        </p:tgtEl>
                                      </p:cBhvr>
                                    </p:animEffect>
                                    <p:animScale>
                                      <p:cBhvr>
                                        <p:cTn id="80" dur="625" autoRev="1" fill="hold"/>
                                        <p:tgtEl>
                                          <p:spTgt spid="235"/>
                                        </p:tgtEl>
                                      </p:cBhvr>
                                      <p:by x="105000" y="105000"/>
                                    </p:animScale>
                                  </p:childTnLst>
                                </p:cTn>
                              </p:par>
                              <p:par>
                                <p:cTn id="81" presetID="26" presetClass="emph" presetSubtype="0" repeatCount="5000" fill="hold" nodeType="withEffect">
                                  <p:stCondLst>
                                    <p:cond delay="0"/>
                                  </p:stCondLst>
                                  <p:childTnLst>
                                    <p:animEffect transition="out" filter="fade">
                                      <p:cBhvr>
                                        <p:cTn id="82" dur="1250" tmFilter="0, 0; .2, .5; .8, .5; 1, 0"/>
                                        <p:tgtEl>
                                          <p:spTgt spid="53"/>
                                        </p:tgtEl>
                                      </p:cBhvr>
                                    </p:animEffect>
                                    <p:animScale>
                                      <p:cBhvr>
                                        <p:cTn id="83" dur="625" autoRev="1" fill="hold"/>
                                        <p:tgtEl>
                                          <p:spTgt spid="53"/>
                                        </p:tgtEl>
                                      </p:cBhvr>
                                      <p:by x="105000" y="105000"/>
                                    </p:animScale>
                                  </p:childTnLst>
                                </p:cTn>
                              </p:par>
                              <p:par>
                                <p:cTn id="84" presetID="26" presetClass="emph" presetSubtype="0" repeatCount="5000" fill="hold" nodeType="withEffect">
                                  <p:stCondLst>
                                    <p:cond delay="0"/>
                                  </p:stCondLst>
                                  <p:childTnLst>
                                    <p:animEffect transition="out" filter="fade">
                                      <p:cBhvr>
                                        <p:cTn id="85" dur="1250" tmFilter="0, 0; .2, .5; .8, .5; 1, 0"/>
                                        <p:tgtEl>
                                          <p:spTgt spid="54"/>
                                        </p:tgtEl>
                                      </p:cBhvr>
                                    </p:animEffect>
                                    <p:animScale>
                                      <p:cBhvr>
                                        <p:cTn id="86" dur="625" autoRev="1" fill="hold"/>
                                        <p:tgtEl>
                                          <p:spTgt spid="54"/>
                                        </p:tgtEl>
                                      </p:cBhvr>
                                      <p:by x="105000" y="105000"/>
                                    </p:animScale>
                                  </p:childTnLst>
                                </p:cTn>
                              </p:par>
                              <p:par>
                                <p:cTn id="87" presetID="26" presetClass="emph" presetSubtype="0" repeatCount="5000" fill="hold" nodeType="withEffect">
                                  <p:stCondLst>
                                    <p:cond delay="0"/>
                                  </p:stCondLst>
                                  <p:childTnLst>
                                    <p:animEffect transition="out" filter="fade">
                                      <p:cBhvr>
                                        <p:cTn id="88" dur="1250" tmFilter="0, 0; .2, .5; .8, .5; 1, 0"/>
                                        <p:tgtEl>
                                          <p:spTgt spid="55"/>
                                        </p:tgtEl>
                                      </p:cBhvr>
                                    </p:animEffect>
                                    <p:animScale>
                                      <p:cBhvr>
                                        <p:cTn id="89" dur="625" autoRev="1" fill="hold"/>
                                        <p:tgtEl>
                                          <p:spTgt spid="55"/>
                                        </p:tgtEl>
                                      </p:cBhvr>
                                      <p:by x="105000" y="105000"/>
                                    </p:animScale>
                                  </p:childTnLst>
                                </p:cTn>
                              </p:par>
                              <p:par>
                                <p:cTn id="90" presetID="26" presetClass="emph" presetSubtype="0" repeatCount="5000" fill="hold" nodeType="withEffect">
                                  <p:stCondLst>
                                    <p:cond delay="0"/>
                                  </p:stCondLst>
                                  <p:childTnLst>
                                    <p:animEffect transition="out" filter="fade">
                                      <p:cBhvr>
                                        <p:cTn id="91" dur="1250" tmFilter="0, 0; .2, .5; .8, .5; 1, 0"/>
                                        <p:tgtEl>
                                          <p:spTgt spid="56"/>
                                        </p:tgtEl>
                                      </p:cBhvr>
                                    </p:animEffect>
                                    <p:animScale>
                                      <p:cBhvr>
                                        <p:cTn id="92" dur="625" autoRev="1" fill="hold"/>
                                        <p:tgtEl>
                                          <p:spTgt spid="56"/>
                                        </p:tgtEl>
                                      </p:cBhvr>
                                      <p:by x="105000" y="105000"/>
                                    </p:animScale>
                                  </p:childTnLst>
                                </p:cTn>
                              </p:par>
                              <p:par>
                                <p:cTn id="93" presetID="26" presetClass="emph" presetSubtype="0" repeatCount="5000" fill="hold" nodeType="withEffect">
                                  <p:stCondLst>
                                    <p:cond delay="0"/>
                                  </p:stCondLst>
                                  <p:childTnLst>
                                    <p:animEffect transition="out" filter="fade">
                                      <p:cBhvr>
                                        <p:cTn id="94" dur="1250" tmFilter="0, 0; .2, .5; .8, .5; 1, 0"/>
                                        <p:tgtEl>
                                          <p:spTgt spid="57"/>
                                        </p:tgtEl>
                                      </p:cBhvr>
                                    </p:animEffect>
                                    <p:animScale>
                                      <p:cBhvr>
                                        <p:cTn id="95" dur="625" autoRev="1" fill="hold"/>
                                        <p:tgtEl>
                                          <p:spTgt spid="57"/>
                                        </p:tgtEl>
                                      </p:cBhvr>
                                      <p:by x="105000" y="105000"/>
                                    </p:animScale>
                                  </p:childTnLst>
                                </p:cTn>
                              </p:par>
                            </p:childTnLst>
                          </p:cTn>
                        </p:par>
                        <p:par>
                          <p:cTn id="96" fill="hold">
                            <p:stCondLst>
                              <p:cond delay="26500"/>
                            </p:stCondLst>
                            <p:childTnLst>
                              <p:par>
                                <p:cTn id="97" presetID="10" presetClass="exit" presetSubtype="0" fill="hold" nodeType="afterEffect">
                                  <p:stCondLst>
                                    <p:cond delay="0"/>
                                  </p:stCondLst>
                                  <p:childTnLst>
                                    <p:animEffect transition="out" filter="fade">
                                      <p:cBhvr>
                                        <p:cTn id="98" dur="2500"/>
                                        <p:tgtEl>
                                          <p:spTgt spid="206"/>
                                        </p:tgtEl>
                                      </p:cBhvr>
                                    </p:animEffect>
                                    <p:set>
                                      <p:cBhvr>
                                        <p:cTn id="99" dur="1" fill="hold">
                                          <p:stCondLst>
                                            <p:cond delay="2499"/>
                                          </p:stCondLst>
                                        </p:cTn>
                                        <p:tgtEl>
                                          <p:spTgt spid="206"/>
                                        </p:tgtEl>
                                        <p:attrNameLst>
                                          <p:attrName>style.visibility</p:attrName>
                                        </p:attrNameLst>
                                      </p:cBhvr>
                                      <p:to>
                                        <p:strVal val="hidden"/>
                                      </p:to>
                                    </p:set>
                                  </p:childTnLst>
                                </p:cTn>
                              </p:par>
                              <p:par>
                                <p:cTn id="100" presetID="53" presetClass="entr" presetSubtype="16" fill="hold" nodeType="withEffect">
                                  <p:stCondLst>
                                    <p:cond delay="0"/>
                                  </p:stCondLst>
                                  <p:childTnLst>
                                    <p:set>
                                      <p:cBhvr>
                                        <p:cTn id="101" dur="1" fill="hold">
                                          <p:stCondLst>
                                            <p:cond delay="0"/>
                                          </p:stCondLst>
                                        </p:cTn>
                                        <p:tgtEl>
                                          <p:spTgt spid="205"/>
                                        </p:tgtEl>
                                        <p:attrNameLst>
                                          <p:attrName>style.visibility</p:attrName>
                                        </p:attrNameLst>
                                      </p:cBhvr>
                                      <p:to>
                                        <p:strVal val="visible"/>
                                      </p:to>
                                    </p:set>
                                    <p:anim calcmode="lin" valueType="num">
                                      <p:cBhvr>
                                        <p:cTn id="102" dur="2500" fill="hold"/>
                                        <p:tgtEl>
                                          <p:spTgt spid="205"/>
                                        </p:tgtEl>
                                        <p:attrNameLst>
                                          <p:attrName>ppt_w</p:attrName>
                                        </p:attrNameLst>
                                      </p:cBhvr>
                                      <p:tavLst>
                                        <p:tav tm="0">
                                          <p:val>
                                            <p:fltVal val="0"/>
                                          </p:val>
                                        </p:tav>
                                        <p:tav tm="100000">
                                          <p:val>
                                            <p:strVal val="#ppt_w"/>
                                          </p:val>
                                        </p:tav>
                                      </p:tavLst>
                                    </p:anim>
                                    <p:anim calcmode="lin" valueType="num">
                                      <p:cBhvr>
                                        <p:cTn id="103" dur="2500" fill="hold"/>
                                        <p:tgtEl>
                                          <p:spTgt spid="205"/>
                                        </p:tgtEl>
                                        <p:attrNameLst>
                                          <p:attrName>ppt_h</p:attrName>
                                        </p:attrNameLst>
                                      </p:cBhvr>
                                      <p:tavLst>
                                        <p:tav tm="0">
                                          <p:val>
                                            <p:fltVal val="0"/>
                                          </p:val>
                                        </p:tav>
                                        <p:tav tm="100000">
                                          <p:val>
                                            <p:strVal val="#ppt_h"/>
                                          </p:val>
                                        </p:tav>
                                      </p:tavLst>
                                    </p:anim>
                                    <p:animEffect transition="in" filter="fade">
                                      <p:cBhvr>
                                        <p:cTn id="104" dur="2500"/>
                                        <p:tgtEl>
                                          <p:spTgt spid="205"/>
                                        </p:tgtEl>
                                      </p:cBhvr>
                                    </p:animEffect>
                                  </p:childTnLst>
                                </p:cTn>
                              </p:par>
                            </p:childTnLst>
                          </p:cTn>
                        </p:par>
                        <p:par>
                          <p:cTn id="105" fill="hold">
                            <p:stCondLst>
                              <p:cond delay="29000"/>
                            </p:stCondLst>
                            <p:childTnLst>
                              <p:par>
                                <p:cTn id="106" presetID="53" presetClass="entr" presetSubtype="16" fill="hold" nodeType="afterEffect">
                                  <p:stCondLst>
                                    <p:cond delay="0"/>
                                  </p:stCondLst>
                                  <p:childTnLst>
                                    <p:set>
                                      <p:cBhvr>
                                        <p:cTn id="107" dur="1" fill="hold">
                                          <p:stCondLst>
                                            <p:cond delay="0"/>
                                          </p:stCondLst>
                                        </p:cTn>
                                        <p:tgtEl>
                                          <p:spTgt spid="229"/>
                                        </p:tgtEl>
                                        <p:attrNameLst>
                                          <p:attrName>style.visibility</p:attrName>
                                        </p:attrNameLst>
                                      </p:cBhvr>
                                      <p:to>
                                        <p:strVal val="visible"/>
                                      </p:to>
                                    </p:set>
                                    <p:anim calcmode="lin" valueType="num">
                                      <p:cBhvr>
                                        <p:cTn id="108" dur="1500" fill="hold"/>
                                        <p:tgtEl>
                                          <p:spTgt spid="229"/>
                                        </p:tgtEl>
                                        <p:attrNameLst>
                                          <p:attrName>ppt_w</p:attrName>
                                        </p:attrNameLst>
                                      </p:cBhvr>
                                      <p:tavLst>
                                        <p:tav tm="0">
                                          <p:val>
                                            <p:fltVal val="0"/>
                                          </p:val>
                                        </p:tav>
                                        <p:tav tm="100000">
                                          <p:val>
                                            <p:strVal val="#ppt_w"/>
                                          </p:val>
                                        </p:tav>
                                      </p:tavLst>
                                    </p:anim>
                                    <p:anim calcmode="lin" valueType="num">
                                      <p:cBhvr>
                                        <p:cTn id="109" dur="1500" fill="hold"/>
                                        <p:tgtEl>
                                          <p:spTgt spid="229"/>
                                        </p:tgtEl>
                                        <p:attrNameLst>
                                          <p:attrName>ppt_h</p:attrName>
                                        </p:attrNameLst>
                                      </p:cBhvr>
                                      <p:tavLst>
                                        <p:tav tm="0">
                                          <p:val>
                                            <p:fltVal val="0"/>
                                          </p:val>
                                        </p:tav>
                                        <p:tav tm="100000">
                                          <p:val>
                                            <p:strVal val="#ppt_h"/>
                                          </p:val>
                                        </p:tav>
                                      </p:tavLst>
                                    </p:anim>
                                    <p:animEffect transition="in" filter="fade">
                                      <p:cBhvr>
                                        <p:cTn id="110" dur="1500"/>
                                        <p:tgtEl>
                                          <p:spTgt spid="229"/>
                                        </p:tgtEl>
                                      </p:cBhvr>
                                    </p:animEffect>
                                  </p:childTnLst>
                                </p:cTn>
                              </p:par>
                              <p:par>
                                <p:cTn id="111" presetID="10" presetClass="exit" presetSubtype="0" fill="hold" nodeType="withEffect">
                                  <p:stCondLst>
                                    <p:cond delay="0"/>
                                  </p:stCondLst>
                                  <p:childTnLst>
                                    <p:animEffect transition="out" filter="fade">
                                      <p:cBhvr>
                                        <p:cTn id="112" dur="500"/>
                                        <p:tgtEl>
                                          <p:spTgt spid="231"/>
                                        </p:tgtEl>
                                      </p:cBhvr>
                                    </p:animEffect>
                                    <p:set>
                                      <p:cBhvr>
                                        <p:cTn id="113" dur="1" fill="hold">
                                          <p:stCondLst>
                                            <p:cond delay="499"/>
                                          </p:stCondLst>
                                        </p:cTn>
                                        <p:tgtEl>
                                          <p:spTgt spid="231"/>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232"/>
                                        </p:tgtEl>
                                      </p:cBhvr>
                                    </p:animEffect>
                                    <p:set>
                                      <p:cBhvr>
                                        <p:cTn id="116" dur="1" fill="hold">
                                          <p:stCondLst>
                                            <p:cond delay="499"/>
                                          </p:stCondLst>
                                        </p:cTn>
                                        <p:tgtEl>
                                          <p:spTgt spid="232"/>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233"/>
                                        </p:tgtEl>
                                      </p:cBhvr>
                                    </p:animEffect>
                                    <p:set>
                                      <p:cBhvr>
                                        <p:cTn id="119" dur="1" fill="hold">
                                          <p:stCondLst>
                                            <p:cond delay="499"/>
                                          </p:stCondLst>
                                        </p:cTn>
                                        <p:tgtEl>
                                          <p:spTgt spid="233"/>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234"/>
                                        </p:tgtEl>
                                      </p:cBhvr>
                                    </p:animEffect>
                                    <p:set>
                                      <p:cBhvr>
                                        <p:cTn id="122" dur="1" fill="hold">
                                          <p:stCondLst>
                                            <p:cond delay="499"/>
                                          </p:stCondLst>
                                        </p:cTn>
                                        <p:tgtEl>
                                          <p:spTgt spid="234"/>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235"/>
                                        </p:tgtEl>
                                      </p:cBhvr>
                                    </p:animEffect>
                                    <p:set>
                                      <p:cBhvr>
                                        <p:cTn id="125" dur="1" fill="hold">
                                          <p:stCondLst>
                                            <p:cond delay="499"/>
                                          </p:stCondLst>
                                        </p:cTn>
                                        <p:tgtEl>
                                          <p:spTgt spid="235"/>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53"/>
                                        </p:tgtEl>
                                      </p:cBhvr>
                                    </p:animEffect>
                                    <p:set>
                                      <p:cBhvr>
                                        <p:cTn id="128" dur="1" fill="hold">
                                          <p:stCondLst>
                                            <p:cond delay="499"/>
                                          </p:stCondLst>
                                        </p:cTn>
                                        <p:tgtEl>
                                          <p:spTgt spid="53"/>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54"/>
                                        </p:tgtEl>
                                      </p:cBhvr>
                                    </p:animEffect>
                                    <p:set>
                                      <p:cBhvr>
                                        <p:cTn id="131" dur="1" fill="hold">
                                          <p:stCondLst>
                                            <p:cond delay="499"/>
                                          </p:stCondLst>
                                        </p:cTn>
                                        <p:tgtEl>
                                          <p:spTgt spid="54"/>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55"/>
                                        </p:tgtEl>
                                      </p:cBhvr>
                                    </p:animEffect>
                                    <p:set>
                                      <p:cBhvr>
                                        <p:cTn id="134" dur="1" fill="hold">
                                          <p:stCondLst>
                                            <p:cond delay="499"/>
                                          </p:stCondLst>
                                        </p:cTn>
                                        <p:tgtEl>
                                          <p:spTgt spid="55"/>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56"/>
                                        </p:tgtEl>
                                      </p:cBhvr>
                                    </p:animEffect>
                                    <p:set>
                                      <p:cBhvr>
                                        <p:cTn id="137" dur="1" fill="hold">
                                          <p:stCondLst>
                                            <p:cond delay="499"/>
                                          </p:stCondLst>
                                        </p:cTn>
                                        <p:tgtEl>
                                          <p:spTgt spid="56"/>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57"/>
                                        </p:tgtEl>
                                      </p:cBhvr>
                                    </p:animEffect>
                                    <p:set>
                                      <p:cBhvr>
                                        <p:cTn id="140" dur="1" fill="hold">
                                          <p:stCondLst>
                                            <p:cond delay="499"/>
                                          </p:stCondLst>
                                        </p:cTn>
                                        <p:tgtEl>
                                          <p:spTgt spid="57"/>
                                        </p:tgtEl>
                                        <p:attrNameLst>
                                          <p:attrName>style.visibility</p:attrName>
                                        </p:attrNameLst>
                                      </p:cBhvr>
                                      <p:to>
                                        <p:strVal val="hidden"/>
                                      </p:to>
                                    </p:set>
                                  </p:childTnLst>
                                </p:cTn>
                              </p:par>
                              <p:par>
                                <p:cTn id="141" presetID="22" presetClass="exit" presetSubtype="8" fill="hold" grpId="1" nodeType="withEffect">
                                  <p:stCondLst>
                                    <p:cond delay="0"/>
                                  </p:stCondLst>
                                  <p:childTnLst>
                                    <p:animEffect transition="out" filter="wipe(left)">
                                      <p:cBhvr>
                                        <p:cTn id="142" dur="500"/>
                                        <p:tgtEl>
                                          <p:spTgt spid="133"/>
                                        </p:tgtEl>
                                      </p:cBhvr>
                                    </p:animEffect>
                                    <p:set>
                                      <p:cBhvr>
                                        <p:cTn id="143" dur="1" fill="hold">
                                          <p:stCondLst>
                                            <p:cond delay="499"/>
                                          </p:stCondLst>
                                        </p:cTn>
                                        <p:tgtEl>
                                          <p:spTgt spid="133"/>
                                        </p:tgtEl>
                                        <p:attrNameLst>
                                          <p:attrName>style.visibility</p:attrName>
                                        </p:attrNameLst>
                                      </p:cBhvr>
                                      <p:to>
                                        <p:strVal val="hidden"/>
                                      </p:to>
                                    </p:set>
                                  </p:childTnLst>
                                </p:cTn>
                              </p:par>
                              <p:par>
                                <p:cTn id="144" presetID="22" presetClass="entr" presetSubtype="8" fill="hold" grpId="0" nodeType="withEffect">
                                  <p:stCondLst>
                                    <p:cond delay="0"/>
                                  </p:stCondLst>
                                  <p:childTnLst>
                                    <p:set>
                                      <p:cBhvr>
                                        <p:cTn id="145" dur="1" fill="hold">
                                          <p:stCondLst>
                                            <p:cond delay="0"/>
                                          </p:stCondLst>
                                        </p:cTn>
                                        <p:tgtEl>
                                          <p:spTgt spid="204"/>
                                        </p:tgtEl>
                                        <p:attrNameLst>
                                          <p:attrName>style.visibility</p:attrName>
                                        </p:attrNameLst>
                                      </p:cBhvr>
                                      <p:to>
                                        <p:strVal val="visible"/>
                                      </p:to>
                                    </p:set>
                                    <p:animEffect transition="in" filter="wipe(left)">
                                      <p:cBhvr>
                                        <p:cTn id="146" dur="500"/>
                                        <p:tgtEl>
                                          <p:spTgt spid="204"/>
                                        </p:tgtEl>
                                      </p:cBhvr>
                                    </p:animEffect>
                                  </p:childTnLst>
                                </p:cTn>
                              </p:par>
                            </p:childTnLst>
                          </p:cTn>
                        </p:par>
                        <p:par>
                          <p:cTn id="147" fill="hold">
                            <p:stCondLst>
                              <p:cond delay="30500"/>
                            </p:stCondLst>
                            <p:childTnLst>
                              <p:par>
                                <p:cTn id="148" presetID="26" presetClass="emph" presetSubtype="0" repeatCount="4000" fill="hold" nodeType="afterEffect">
                                  <p:stCondLst>
                                    <p:cond delay="0"/>
                                  </p:stCondLst>
                                  <p:childTnLst>
                                    <p:animEffect transition="out" filter="fade">
                                      <p:cBhvr>
                                        <p:cTn id="149" dur="1000" tmFilter="0, 0; .2, .5; .8, .5; 1, 0"/>
                                        <p:tgtEl>
                                          <p:spTgt spid="229"/>
                                        </p:tgtEl>
                                      </p:cBhvr>
                                    </p:animEffect>
                                    <p:animScale>
                                      <p:cBhvr>
                                        <p:cTn id="150" dur="500" autoRev="1" fill="hold"/>
                                        <p:tgtEl>
                                          <p:spTgt spid="229"/>
                                        </p:tgtEl>
                                      </p:cBhvr>
                                      <p:by x="105000" y="105000"/>
                                    </p:animScale>
                                  </p:childTnLst>
                                </p:cTn>
                              </p:par>
                            </p:childTnLst>
                          </p:cTn>
                        </p:par>
                        <p:par>
                          <p:cTn id="151" fill="hold">
                            <p:stCondLst>
                              <p:cond delay="34500"/>
                            </p:stCondLst>
                            <p:childTnLst>
                              <p:par>
                                <p:cTn id="152" presetID="10" presetClass="exit" presetSubtype="0" fill="hold" nodeType="afterEffect">
                                  <p:stCondLst>
                                    <p:cond delay="0"/>
                                  </p:stCondLst>
                                  <p:childTnLst>
                                    <p:animEffect transition="out" filter="fade">
                                      <p:cBhvr>
                                        <p:cTn id="153" dur="1000"/>
                                        <p:tgtEl>
                                          <p:spTgt spid="229"/>
                                        </p:tgtEl>
                                      </p:cBhvr>
                                    </p:animEffect>
                                    <p:set>
                                      <p:cBhvr>
                                        <p:cTn id="154" dur="1" fill="hold">
                                          <p:stCondLst>
                                            <p:cond delay="999"/>
                                          </p:stCondLst>
                                        </p:cTn>
                                        <p:tgtEl>
                                          <p:spTgt spid="229"/>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1000"/>
                                        <p:tgtEl>
                                          <p:spTgt spid="204"/>
                                        </p:tgtEl>
                                      </p:cBhvr>
                                    </p:animEffect>
                                    <p:set>
                                      <p:cBhvr>
                                        <p:cTn id="157" dur="1" fill="hold">
                                          <p:stCondLst>
                                            <p:cond delay="999"/>
                                          </p:stCondLst>
                                        </p:cTn>
                                        <p:tgtEl>
                                          <p:spTgt spid="204"/>
                                        </p:tgtEl>
                                        <p:attrNameLst>
                                          <p:attrName>style.visibility</p:attrName>
                                        </p:attrNameLst>
                                      </p:cBhvr>
                                      <p:to>
                                        <p:strVal val="hidden"/>
                                      </p:to>
                                    </p:set>
                                  </p:childTnLst>
                                </p:cTn>
                              </p:par>
                            </p:childTnLst>
                          </p:cTn>
                        </p:par>
                        <p:par>
                          <p:cTn id="158" fill="hold">
                            <p:stCondLst>
                              <p:cond delay="35500"/>
                            </p:stCondLst>
                            <p:childTnLst>
                              <p:par>
                                <p:cTn id="159" presetID="1" presetClass="exit" presetSubtype="0" fill="hold" nodeType="afterEffect">
                                  <p:stCondLst>
                                    <p:cond delay="0"/>
                                  </p:stCondLst>
                                  <p:childTnLst>
                                    <p:set>
                                      <p:cBhvr>
                                        <p:cTn id="160" dur="1" fill="hold">
                                          <p:stCondLst>
                                            <p:cond delay="0"/>
                                          </p:stCondLst>
                                        </p:cTn>
                                        <p:tgtEl>
                                          <p:spTgt spid="205"/>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1000"/>
                                        <p:tgtEl>
                                          <p:spTgt spid="87"/>
                                        </p:tgtEl>
                                      </p:cBhvr>
                                    </p:animEffect>
                                    <p:set>
                                      <p:cBhvr>
                                        <p:cTn id="163" dur="1" fill="hold">
                                          <p:stCondLst>
                                            <p:cond delay="999"/>
                                          </p:stCondLst>
                                        </p:cTn>
                                        <p:tgtEl>
                                          <p:spTgt spid="87"/>
                                        </p:tgtEl>
                                        <p:attrNameLst>
                                          <p:attrName>style.visibility</p:attrName>
                                        </p:attrNameLst>
                                      </p:cBhvr>
                                      <p:to>
                                        <p:strVal val="hidden"/>
                                      </p:to>
                                    </p:set>
                                  </p:childTnLst>
                                </p:cTn>
                              </p:par>
                              <p:par>
                                <p:cTn id="164" presetID="10" presetClass="entr" presetSubtype="0" fill="hold" grpId="0" nodeType="withEffect">
                                  <p:stCondLst>
                                    <p:cond delay="0"/>
                                  </p:stCondLst>
                                  <p:childTnLst>
                                    <p:set>
                                      <p:cBhvr>
                                        <p:cTn id="165" dur="1" fill="hold">
                                          <p:stCondLst>
                                            <p:cond delay="0"/>
                                          </p:stCondLst>
                                        </p:cTn>
                                        <p:tgtEl>
                                          <p:spTgt spid="189"/>
                                        </p:tgtEl>
                                        <p:attrNameLst>
                                          <p:attrName>style.visibility</p:attrName>
                                        </p:attrNameLst>
                                      </p:cBhvr>
                                      <p:to>
                                        <p:strVal val="visible"/>
                                      </p:to>
                                    </p:set>
                                    <p:animEffect transition="in" filter="fade">
                                      <p:cBhvr>
                                        <p:cTn id="166" dur="2000"/>
                                        <p:tgtEl>
                                          <p:spTgt spid="189"/>
                                        </p:tgtEl>
                                      </p:cBhvr>
                                    </p:animEffect>
                                  </p:childTnLst>
                                </p:cTn>
                              </p:par>
                              <p:par>
                                <p:cTn id="167" presetID="10" presetClass="entr" presetSubtype="0" fill="hold" nodeType="withEffect">
                                  <p:stCondLst>
                                    <p:cond delay="0"/>
                                  </p:stCondLst>
                                  <p:childTnLst>
                                    <p:set>
                                      <p:cBhvr>
                                        <p:cTn id="168" dur="1" fill="hold">
                                          <p:stCondLst>
                                            <p:cond delay="0"/>
                                          </p:stCondLst>
                                        </p:cTn>
                                        <p:tgtEl>
                                          <p:spTgt spid="206"/>
                                        </p:tgtEl>
                                        <p:attrNameLst>
                                          <p:attrName>style.visibility</p:attrName>
                                        </p:attrNameLst>
                                      </p:cBhvr>
                                      <p:to>
                                        <p:strVal val="visible"/>
                                      </p:to>
                                    </p:set>
                                    <p:animEffect transition="in" filter="fade">
                                      <p:cBhvr>
                                        <p:cTn id="169" dur="2000"/>
                                        <p:tgtEl>
                                          <p:spTgt spid="206"/>
                                        </p:tgtEl>
                                      </p:cBhvr>
                                    </p:animEffect>
                                  </p:childTnLst>
                                </p:cTn>
                              </p:par>
                            </p:childTnLst>
                          </p:cTn>
                        </p:par>
                        <p:par>
                          <p:cTn id="170" fill="hold">
                            <p:stCondLst>
                              <p:cond delay="37500"/>
                            </p:stCondLst>
                            <p:childTnLst>
                              <p:par>
                                <p:cTn id="171" presetID="22" presetClass="entr" presetSubtype="8" fill="hold" grpId="0" nodeType="afterEffect">
                                  <p:stCondLst>
                                    <p:cond delay="5500"/>
                                  </p:stCondLst>
                                  <p:childTnLst>
                                    <p:set>
                                      <p:cBhvr>
                                        <p:cTn id="172" dur="1" fill="hold">
                                          <p:stCondLst>
                                            <p:cond delay="0"/>
                                          </p:stCondLst>
                                        </p:cTn>
                                        <p:tgtEl>
                                          <p:spTgt spid="208"/>
                                        </p:tgtEl>
                                        <p:attrNameLst>
                                          <p:attrName>style.visibility</p:attrName>
                                        </p:attrNameLst>
                                      </p:cBhvr>
                                      <p:to>
                                        <p:strVal val="visible"/>
                                      </p:to>
                                    </p:set>
                                    <p:animEffect transition="in" filter="wipe(left)">
                                      <p:cBhvr>
                                        <p:cTn id="173" dur="2250"/>
                                        <p:tgtEl>
                                          <p:spTgt spid="208"/>
                                        </p:tgtEl>
                                      </p:cBhvr>
                                    </p:animEffect>
                                  </p:childTnLst>
                                </p:cTn>
                              </p:par>
                              <p:par>
                                <p:cTn id="174" presetID="53" presetClass="entr" presetSubtype="16" fill="hold" nodeType="withEffect">
                                  <p:stCondLst>
                                    <p:cond delay="5500"/>
                                  </p:stCondLst>
                                  <p:childTnLst>
                                    <p:set>
                                      <p:cBhvr>
                                        <p:cTn id="175" dur="1" fill="hold">
                                          <p:stCondLst>
                                            <p:cond delay="0"/>
                                          </p:stCondLst>
                                        </p:cTn>
                                        <p:tgtEl>
                                          <p:spTgt spid="229"/>
                                        </p:tgtEl>
                                        <p:attrNameLst>
                                          <p:attrName>style.visibility</p:attrName>
                                        </p:attrNameLst>
                                      </p:cBhvr>
                                      <p:to>
                                        <p:strVal val="visible"/>
                                      </p:to>
                                    </p:set>
                                    <p:anim calcmode="lin" valueType="num">
                                      <p:cBhvr>
                                        <p:cTn id="176" dur="2250" fill="hold"/>
                                        <p:tgtEl>
                                          <p:spTgt spid="229"/>
                                        </p:tgtEl>
                                        <p:attrNameLst>
                                          <p:attrName>ppt_w</p:attrName>
                                        </p:attrNameLst>
                                      </p:cBhvr>
                                      <p:tavLst>
                                        <p:tav tm="0">
                                          <p:val>
                                            <p:fltVal val="0"/>
                                          </p:val>
                                        </p:tav>
                                        <p:tav tm="100000">
                                          <p:val>
                                            <p:strVal val="#ppt_w"/>
                                          </p:val>
                                        </p:tav>
                                      </p:tavLst>
                                    </p:anim>
                                    <p:anim calcmode="lin" valueType="num">
                                      <p:cBhvr>
                                        <p:cTn id="177" dur="2250" fill="hold"/>
                                        <p:tgtEl>
                                          <p:spTgt spid="229"/>
                                        </p:tgtEl>
                                        <p:attrNameLst>
                                          <p:attrName>ppt_h</p:attrName>
                                        </p:attrNameLst>
                                      </p:cBhvr>
                                      <p:tavLst>
                                        <p:tav tm="0">
                                          <p:val>
                                            <p:fltVal val="0"/>
                                          </p:val>
                                        </p:tav>
                                        <p:tav tm="100000">
                                          <p:val>
                                            <p:strVal val="#ppt_h"/>
                                          </p:val>
                                        </p:tav>
                                      </p:tavLst>
                                    </p:anim>
                                    <p:animEffect transition="in" filter="fade">
                                      <p:cBhvr>
                                        <p:cTn id="178" dur="2250"/>
                                        <p:tgtEl>
                                          <p:spTgt spid="229"/>
                                        </p:tgtEl>
                                      </p:cBhvr>
                                    </p:animEffect>
                                  </p:childTnLst>
                                </p:cTn>
                              </p:par>
                            </p:childTnLst>
                          </p:cTn>
                        </p:par>
                        <p:par>
                          <p:cTn id="179" fill="hold">
                            <p:stCondLst>
                              <p:cond delay="45250"/>
                            </p:stCondLst>
                            <p:childTnLst>
                              <p:par>
                                <p:cTn id="180" presetID="26" presetClass="emph" presetSubtype="0" repeatCount="4000" fill="hold" nodeType="afterEffect">
                                  <p:stCondLst>
                                    <p:cond delay="0"/>
                                  </p:stCondLst>
                                  <p:childTnLst>
                                    <p:animEffect transition="out" filter="fade">
                                      <p:cBhvr>
                                        <p:cTn id="181" dur="1250" tmFilter="0, 0; .2, .5; .8, .5; 1, 0"/>
                                        <p:tgtEl>
                                          <p:spTgt spid="229"/>
                                        </p:tgtEl>
                                      </p:cBhvr>
                                    </p:animEffect>
                                    <p:animScale>
                                      <p:cBhvr>
                                        <p:cTn id="182" dur="625" autoRev="1" fill="hold"/>
                                        <p:tgtEl>
                                          <p:spTgt spid="229"/>
                                        </p:tgtEl>
                                      </p:cBhvr>
                                      <p:by x="105000" y="105000"/>
                                    </p:animScale>
                                  </p:childTnLst>
                                </p:cTn>
                              </p:par>
                            </p:childTnLst>
                          </p:cTn>
                        </p:par>
                        <p:par>
                          <p:cTn id="183" fill="hold">
                            <p:stCondLst>
                              <p:cond delay="50250"/>
                            </p:stCondLst>
                            <p:childTnLst>
                              <p:par>
                                <p:cTn id="184" presetID="10" presetClass="exit" presetSubtype="0" fill="hold" nodeType="afterEffect">
                                  <p:stCondLst>
                                    <p:cond delay="0"/>
                                  </p:stCondLst>
                                  <p:childTnLst>
                                    <p:animEffect transition="out" filter="fade">
                                      <p:cBhvr>
                                        <p:cTn id="185" dur="2250"/>
                                        <p:tgtEl>
                                          <p:spTgt spid="229"/>
                                        </p:tgtEl>
                                      </p:cBhvr>
                                    </p:animEffect>
                                    <p:set>
                                      <p:cBhvr>
                                        <p:cTn id="186" dur="1" fill="hold">
                                          <p:stCondLst>
                                            <p:cond delay="2249"/>
                                          </p:stCondLst>
                                        </p:cTn>
                                        <p:tgtEl>
                                          <p:spTgt spid="229"/>
                                        </p:tgtEl>
                                        <p:attrNameLst>
                                          <p:attrName>style.visibility</p:attrName>
                                        </p:attrNameLst>
                                      </p:cBhvr>
                                      <p:to>
                                        <p:strVal val="hidden"/>
                                      </p:to>
                                    </p:set>
                                  </p:childTnLst>
                                </p:cTn>
                              </p:par>
                              <p:par>
                                <p:cTn id="187" presetID="22" presetClass="exit" presetSubtype="8" fill="hold" grpId="1" nodeType="withEffect">
                                  <p:stCondLst>
                                    <p:cond delay="0"/>
                                  </p:stCondLst>
                                  <p:childTnLst>
                                    <p:animEffect transition="out" filter="wipe(left)">
                                      <p:cBhvr>
                                        <p:cTn id="188" dur="2250"/>
                                        <p:tgtEl>
                                          <p:spTgt spid="208"/>
                                        </p:tgtEl>
                                      </p:cBhvr>
                                    </p:animEffect>
                                    <p:set>
                                      <p:cBhvr>
                                        <p:cTn id="189" dur="1" fill="hold">
                                          <p:stCondLst>
                                            <p:cond delay="2249"/>
                                          </p:stCondLst>
                                        </p:cTn>
                                        <p:tgtEl>
                                          <p:spTgt spid="208"/>
                                        </p:tgtEl>
                                        <p:attrNameLst>
                                          <p:attrName>style.visibility</p:attrName>
                                        </p:attrNameLst>
                                      </p:cBhvr>
                                      <p:to>
                                        <p:strVal val="hidden"/>
                                      </p:to>
                                    </p:set>
                                  </p:childTnLst>
                                </p:cTn>
                              </p:par>
                            </p:childTnLst>
                          </p:cTn>
                        </p:par>
                        <p:par>
                          <p:cTn id="190" fill="hold">
                            <p:stCondLst>
                              <p:cond delay="52500"/>
                            </p:stCondLst>
                            <p:childTnLst>
                              <p:par>
                                <p:cTn id="191" presetID="22" presetClass="entr" presetSubtype="8" fill="hold" grpId="0" nodeType="afterEffect">
                                  <p:stCondLst>
                                    <p:cond delay="0"/>
                                  </p:stCondLst>
                                  <p:childTnLst>
                                    <p:set>
                                      <p:cBhvr>
                                        <p:cTn id="192" dur="1" fill="hold">
                                          <p:stCondLst>
                                            <p:cond delay="0"/>
                                          </p:stCondLst>
                                        </p:cTn>
                                        <p:tgtEl>
                                          <p:spTgt spid="209"/>
                                        </p:tgtEl>
                                        <p:attrNameLst>
                                          <p:attrName>style.visibility</p:attrName>
                                        </p:attrNameLst>
                                      </p:cBhvr>
                                      <p:to>
                                        <p:strVal val="visible"/>
                                      </p:to>
                                    </p:set>
                                    <p:animEffect transition="in" filter="wipe(left)">
                                      <p:cBhvr>
                                        <p:cTn id="193" dur="1500"/>
                                        <p:tgtEl>
                                          <p:spTgt spid="209"/>
                                        </p:tgtEl>
                                      </p:cBhvr>
                                    </p:animEffect>
                                  </p:childTnLst>
                                </p:cTn>
                              </p:par>
                              <p:par>
                                <p:cTn id="194" presetID="53" presetClass="entr" presetSubtype="16" fill="hold" nodeType="withEffect">
                                  <p:stCondLst>
                                    <p:cond delay="0"/>
                                  </p:stCondLst>
                                  <p:childTnLst>
                                    <p:set>
                                      <p:cBhvr>
                                        <p:cTn id="195" dur="1" fill="hold">
                                          <p:stCondLst>
                                            <p:cond delay="0"/>
                                          </p:stCondLst>
                                        </p:cTn>
                                        <p:tgtEl>
                                          <p:spTgt spid="231"/>
                                        </p:tgtEl>
                                        <p:attrNameLst>
                                          <p:attrName>style.visibility</p:attrName>
                                        </p:attrNameLst>
                                      </p:cBhvr>
                                      <p:to>
                                        <p:strVal val="visible"/>
                                      </p:to>
                                    </p:set>
                                    <p:anim calcmode="lin" valueType="num">
                                      <p:cBhvr>
                                        <p:cTn id="196" dur="1500" fill="hold"/>
                                        <p:tgtEl>
                                          <p:spTgt spid="231"/>
                                        </p:tgtEl>
                                        <p:attrNameLst>
                                          <p:attrName>ppt_w</p:attrName>
                                        </p:attrNameLst>
                                      </p:cBhvr>
                                      <p:tavLst>
                                        <p:tav tm="0">
                                          <p:val>
                                            <p:fltVal val="0"/>
                                          </p:val>
                                        </p:tav>
                                        <p:tav tm="100000">
                                          <p:val>
                                            <p:strVal val="#ppt_w"/>
                                          </p:val>
                                        </p:tav>
                                      </p:tavLst>
                                    </p:anim>
                                    <p:anim calcmode="lin" valueType="num">
                                      <p:cBhvr>
                                        <p:cTn id="197" dur="1500" fill="hold"/>
                                        <p:tgtEl>
                                          <p:spTgt spid="231"/>
                                        </p:tgtEl>
                                        <p:attrNameLst>
                                          <p:attrName>ppt_h</p:attrName>
                                        </p:attrNameLst>
                                      </p:cBhvr>
                                      <p:tavLst>
                                        <p:tav tm="0">
                                          <p:val>
                                            <p:fltVal val="0"/>
                                          </p:val>
                                        </p:tav>
                                        <p:tav tm="100000">
                                          <p:val>
                                            <p:strVal val="#ppt_h"/>
                                          </p:val>
                                        </p:tav>
                                      </p:tavLst>
                                    </p:anim>
                                    <p:animEffect transition="in" filter="fade">
                                      <p:cBhvr>
                                        <p:cTn id="198" dur="1500"/>
                                        <p:tgtEl>
                                          <p:spTgt spid="231"/>
                                        </p:tgtEl>
                                      </p:cBhvr>
                                    </p:animEffect>
                                  </p:childTnLst>
                                </p:cTn>
                              </p:par>
                              <p:par>
                                <p:cTn id="199" presetID="53" presetClass="entr" presetSubtype="16" fill="hold" nodeType="withEffect">
                                  <p:stCondLst>
                                    <p:cond delay="0"/>
                                  </p:stCondLst>
                                  <p:childTnLst>
                                    <p:set>
                                      <p:cBhvr>
                                        <p:cTn id="200" dur="1" fill="hold">
                                          <p:stCondLst>
                                            <p:cond delay="0"/>
                                          </p:stCondLst>
                                        </p:cTn>
                                        <p:tgtEl>
                                          <p:spTgt spid="232"/>
                                        </p:tgtEl>
                                        <p:attrNameLst>
                                          <p:attrName>style.visibility</p:attrName>
                                        </p:attrNameLst>
                                      </p:cBhvr>
                                      <p:to>
                                        <p:strVal val="visible"/>
                                      </p:to>
                                    </p:set>
                                    <p:anim calcmode="lin" valueType="num">
                                      <p:cBhvr>
                                        <p:cTn id="201" dur="1500" fill="hold"/>
                                        <p:tgtEl>
                                          <p:spTgt spid="232"/>
                                        </p:tgtEl>
                                        <p:attrNameLst>
                                          <p:attrName>ppt_w</p:attrName>
                                        </p:attrNameLst>
                                      </p:cBhvr>
                                      <p:tavLst>
                                        <p:tav tm="0">
                                          <p:val>
                                            <p:fltVal val="0"/>
                                          </p:val>
                                        </p:tav>
                                        <p:tav tm="100000">
                                          <p:val>
                                            <p:strVal val="#ppt_w"/>
                                          </p:val>
                                        </p:tav>
                                      </p:tavLst>
                                    </p:anim>
                                    <p:anim calcmode="lin" valueType="num">
                                      <p:cBhvr>
                                        <p:cTn id="202" dur="1500" fill="hold"/>
                                        <p:tgtEl>
                                          <p:spTgt spid="232"/>
                                        </p:tgtEl>
                                        <p:attrNameLst>
                                          <p:attrName>ppt_h</p:attrName>
                                        </p:attrNameLst>
                                      </p:cBhvr>
                                      <p:tavLst>
                                        <p:tav tm="0">
                                          <p:val>
                                            <p:fltVal val="0"/>
                                          </p:val>
                                        </p:tav>
                                        <p:tav tm="100000">
                                          <p:val>
                                            <p:strVal val="#ppt_h"/>
                                          </p:val>
                                        </p:tav>
                                      </p:tavLst>
                                    </p:anim>
                                    <p:animEffect transition="in" filter="fade">
                                      <p:cBhvr>
                                        <p:cTn id="203" dur="1500"/>
                                        <p:tgtEl>
                                          <p:spTgt spid="232"/>
                                        </p:tgtEl>
                                      </p:cBhvr>
                                    </p:animEffect>
                                  </p:childTnLst>
                                </p:cTn>
                              </p:par>
                              <p:par>
                                <p:cTn id="204" presetID="53" presetClass="entr" presetSubtype="16" fill="hold" nodeType="withEffect">
                                  <p:stCondLst>
                                    <p:cond delay="0"/>
                                  </p:stCondLst>
                                  <p:childTnLst>
                                    <p:set>
                                      <p:cBhvr>
                                        <p:cTn id="205" dur="1" fill="hold">
                                          <p:stCondLst>
                                            <p:cond delay="0"/>
                                          </p:stCondLst>
                                        </p:cTn>
                                        <p:tgtEl>
                                          <p:spTgt spid="233"/>
                                        </p:tgtEl>
                                        <p:attrNameLst>
                                          <p:attrName>style.visibility</p:attrName>
                                        </p:attrNameLst>
                                      </p:cBhvr>
                                      <p:to>
                                        <p:strVal val="visible"/>
                                      </p:to>
                                    </p:set>
                                    <p:anim calcmode="lin" valueType="num">
                                      <p:cBhvr>
                                        <p:cTn id="206" dur="1500" fill="hold"/>
                                        <p:tgtEl>
                                          <p:spTgt spid="233"/>
                                        </p:tgtEl>
                                        <p:attrNameLst>
                                          <p:attrName>ppt_w</p:attrName>
                                        </p:attrNameLst>
                                      </p:cBhvr>
                                      <p:tavLst>
                                        <p:tav tm="0">
                                          <p:val>
                                            <p:fltVal val="0"/>
                                          </p:val>
                                        </p:tav>
                                        <p:tav tm="100000">
                                          <p:val>
                                            <p:strVal val="#ppt_w"/>
                                          </p:val>
                                        </p:tav>
                                      </p:tavLst>
                                    </p:anim>
                                    <p:anim calcmode="lin" valueType="num">
                                      <p:cBhvr>
                                        <p:cTn id="207" dur="1500" fill="hold"/>
                                        <p:tgtEl>
                                          <p:spTgt spid="233"/>
                                        </p:tgtEl>
                                        <p:attrNameLst>
                                          <p:attrName>ppt_h</p:attrName>
                                        </p:attrNameLst>
                                      </p:cBhvr>
                                      <p:tavLst>
                                        <p:tav tm="0">
                                          <p:val>
                                            <p:fltVal val="0"/>
                                          </p:val>
                                        </p:tav>
                                        <p:tav tm="100000">
                                          <p:val>
                                            <p:strVal val="#ppt_h"/>
                                          </p:val>
                                        </p:tav>
                                      </p:tavLst>
                                    </p:anim>
                                    <p:animEffect transition="in" filter="fade">
                                      <p:cBhvr>
                                        <p:cTn id="208" dur="1500"/>
                                        <p:tgtEl>
                                          <p:spTgt spid="233"/>
                                        </p:tgtEl>
                                      </p:cBhvr>
                                    </p:animEffect>
                                  </p:childTnLst>
                                </p:cTn>
                              </p:par>
                              <p:par>
                                <p:cTn id="209" presetID="53" presetClass="entr" presetSubtype="16" fill="hold" nodeType="withEffect">
                                  <p:stCondLst>
                                    <p:cond delay="0"/>
                                  </p:stCondLst>
                                  <p:childTnLst>
                                    <p:set>
                                      <p:cBhvr>
                                        <p:cTn id="210" dur="1" fill="hold">
                                          <p:stCondLst>
                                            <p:cond delay="0"/>
                                          </p:stCondLst>
                                        </p:cTn>
                                        <p:tgtEl>
                                          <p:spTgt spid="234"/>
                                        </p:tgtEl>
                                        <p:attrNameLst>
                                          <p:attrName>style.visibility</p:attrName>
                                        </p:attrNameLst>
                                      </p:cBhvr>
                                      <p:to>
                                        <p:strVal val="visible"/>
                                      </p:to>
                                    </p:set>
                                    <p:anim calcmode="lin" valueType="num">
                                      <p:cBhvr>
                                        <p:cTn id="211" dur="1500" fill="hold"/>
                                        <p:tgtEl>
                                          <p:spTgt spid="234"/>
                                        </p:tgtEl>
                                        <p:attrNameLst>
                                          <p:attrName>ppt_w</p:attrName>
                                        </p:attrNameLst>
                                      </p:cBhvr>
                                      <p:tavLst>
                                        <p:tav tm="0">
                                          <p:val>
                                            <p:fltVal val="0"/>
                                          </p:val>
                                        </p:tav>
                                        <p:tav tm="100000">
                                          <p:val>
                                            <p:strVal val="#ppt_w"/>
                                          </p:val>
                                        </p:tav>
                                      </p:tavLst>
                                    </p:anim>
                                    <p:anim calcmode="lin" valueType="num">
                                      <p:cBhvr>
                                        <p:cTn id="212" dur="1500" fill="hold"/>
                                        <p:tgtEl>
                                          <p:spTgt spid="234"/>
                                        </p:tgtEl>
                                        <p:attrNameLst>
                                          <p:attrName>ppt_h</p:attrName>
                                        </p:attrNameLst>
                                      </p:cBhvr>
                                      <p:tavLst>
                                        <p:tav tm="0">
                                          <p:val>
                                            <p:fltVal val="0"/>
                                          </p:val>
                                        </p:tav>
                                        <p:tav tm="100000">
                                          <p:val>
                                            <p:strVal val="#ppt_h"/>
                                          </p:val>
                                        </p:tav>
                                      </p:tavLst>
                                    </p:anim>
                                    <p:animEffect transition="in" filter="fade">
                                      <p:cBhvr>
                                        <p:cTn id="213" dur="1500"/>
                                        <p:tgtEl>
                                          <p:spTgt spid="234"/>
                                        </p:tgtEl>
                                      </p:cBhvr>
                                    </p:animEffect>
                                  </p:childTnLst>
                                </p:cTn>
                              </p:par>
                              <p:par>
                                <p:cTn id="214" presetID="53" presetClass="entr" presetSubtype="16" fill="hold" nodeType="withEffect">
                                  <p:stCondLst>
                                    <p:cond delay="0"/>
                                  </p:stCondLst>
                                  <p:childTnLst>
                                    <p:set>
                                      <p:cBhvr>
                                        <p:cTn id="215" dur="1" fill="hold">
                                          <p:stCondLst>
                                            <p:cond delay="0"/>
                                          </p:stCondLst>
                                        </p:cTn>
                                        <p:tgtEl>
                                          <p:spTgt spid="235"/>
                                        </p:tgtEl>
                                        <p:attrNameLst>
                                          <p:attrName>style.visibility</p:attrName>
                                        </p:attrNameLst>
                                      </p:cBhvr>
                                      <p:to>
                                        <p:strVal val="visible"/>
                                      </p:to>
                                    </p:set>
                                    <p:anim calcmode="lin" valueType="num">
                                      <p:cBhvr>
                                        <p:cTn id="216" dur="1500" fill="hold"/>
                                        <p:tgtEl>
                                          <p:spTgt spid="235"/>
                                        </p:tgtEl>
                                        <p:attrNameLst>
                                          <p:attrName>ppt_w</p:attrName>
                                        </p:attrNameLst>
                                      </p:cBhvr>
                                      <p:tavLst>
                                        <p:tav tm="0">
                                          <p:val>
                                            <p:fltVal val="0"/>
                                          </p:val>
                                        </p:tav>
                                        <p:tav tm="100000">
                                          <p:val>
                                            <p:strVal val="#ppt_w"/>
                                          </p:val>
                                        </p:tav>
                                      </p:tavLst>
                                    </p:anim>
                                    <p:anim calcmode="lin" valueType="num">
                                      <p:cBhvr>
                                        <p:cTn id="217" dur="1500" fill="hold"/>
                                        <p:tgtEl>
                                          <p:spTgt spid="235"/>
                                        </p:tgtEl>
                                        <p:attrNameLst>
                                          <p:attrName>ppt_h</p:attrName>
                                        </p:attrNameLst>
                                      </p:cBhvr>
                                      <p:tavLst>
                                        <p:tav tm="0">
                                          <p:val>
                                            <p:fltVal val="0"/>
                                          </p:val>
                                        </p:tav>
                                        <p:tav tm="100000">
                                          <p:val>
                                            <p:strVal val="#ppt_h"/>
                                          </p:val>
                                        </p:tav>
                                      </p:tavLst>
                                    </p:anim>
                                    <p:animEffect transition="in" filter="fade">
                                      <p:cBhvr>
                                        <p:cTn id="218" dur="1500"/>
                                        <p:tgtEl>
                                          <p:spTgt spid="235"/>
                                        </p:tgtEl>
                                      </p:cBhvr>
                                    </p:animEffect>
                                  </p:childTnLst>
                                </p:cTn>
                              </p:par>
                              <p:par>
                                <p:cTn id="219" presetID="53" presetClass="entr" presetSubtype="16" fill="hold" nodeType="withEffect">
                                  <p:stCondLst>
                                    <p:cond delay="0"/>
                                  </p:stCondLst>
                                  <p:childTnLst>
                                    <p:set>
                                      <p:cBhvr>
                                        <p:cTn id="220" dur="1" fill="hold">
                                          <p:stCondLst>
                                            <p:cond delay="0"/>
                                          </p:stCondLst>
                                        </p:cTn>
                                        <p:tgtEl>
                                          <p:spTgt spid="53"/>
                                        </p:tgtEl>
                                        <p:attrNameLst>
                                          <p:attrName>style.visibility</p:attrName>
                                        </p:attrNameLst>
                                      </p:cBhvr>
                                      <p:to>
                                        <p:strVal val="visible"/>
                                      </p:to>
                                    </p:set>
                                    <p:anim calcmode="lin" valueType="num">
                                      <p:cBhvr>
                                        <p:cTn id="221" dur="1500" fill="hold"/>
                                        <p:tgtEl>
                                          <p:spTgt spid="53"/>
                                        </p:tgtEl>
                                        <p:attrNameLst>
                                          <p:attrName>ppt_w</p:attrName>
                                        </p:attrNameLst>
                                      </p:cBhvr>
                                      <p:tavLst>
                                        <p:tav tm="0">
                                          <p:val>
                                            <p:fltVal val="0"/>
                                          </p:val>
                                        </p:tav>
                                        <p:tav tm="100000">
                                          <p:val>
                                            <p:strVal val="#ppt_w"/>
                                          </p:val>
                                        </p:tav>
                                      </p:tavLst>
                                    </p:anim>
                                    <p:anim calcmode="lin" valueType="num">
                                      <p:cBhvr>
                                        <p:cTn id="222" dur="1500" fill="hold"/>
                                        <p:tgtEl>
                                          <p:spTgt spid="53"/>
                                        </p:tgtEl>
                                        <p:attrNameLst>
                                          <p:attrName>ppt_h</p:attrName>
                                        </p:attrNameLst>
                                      </p:cBhvr>
                                      <p:tavLst>
                                        <p:tav tm="0">
                                          <p:val>
                                            <p:fltVal val="0"/>
                                          </p:val>
                                        </p:tav>
                                        <p:tav tm="100000">
                                          <p:val>
                                            <p:strVal val="#ppt_h"/>
                                          </p:val>
                                        </p:tav>
                                      </p:tavLst>
                                    </p:anim>
                                    <p:animEffect transition="in" filter="fade">
                                      <p:cBhvr>
                                        <p:cTn id="223" dur="1500"/>
                                        <p:tgtEl>
                                          <p:spTgt spid="53"/>
                                        </p:tgtEl>
                                      </p:cBhvr>
                                    </p:animEffect>
                                  </p:childTnLst>
                                </p:cTn>
                              </p:par>
                              <p:par>
                                <p:cTn id="224" presetID="53" presetClass="entr" presetSubtype="16" fill="hold" nodeType="withEffect">
                                  <p:stCondLst>
                                    <p:cond delay="0"/>
                                  </p:stCondLst>
                                  <p:childTnLst>
                                    <p:set>
                                      <p:cBhvr>
                                        <p:cTn id="225" dur="1" fill="hold">
                                          <p:stCondLst>
                                            <p:cond delay="0"/>
                                          </p:stCondLst>
                                        </p:cTn>
                                        <p:tgtEl>
                                          <p:spTgt spid="54"/>
                                        </p:tgtEl>
                                        <p:attrNameLst>
                                          <p:attrName>style.visibility</p:attrName>
                                        </p:attrNameLst>
                                      </p:cBhvr>
                                      <p:to>
                                        <p:strVal val="visible"/>
                                      </p:to>
                                    </p:set>
                                    <p:anim calcmode="lin" valueType="num">
                                      <p:cBhvr>
                                        <p:cTn id="226" dur="1500" fill="hold"/>
                                        <p:tgtEl>
                                          <p:spTgt spid="54"/>
                                        </p:tgtEl>
                                        <p:attrNameLst>
                                          <p:attrName>ppt_w</p:attrName>
                                        </p:attrNameLst>
                                      </p:cBhvr>
                                      <p:tavLst>
                                        <p:tav tm="0">
                                          <p:val>
                                            <p:fltVal val="0"/>
                                          </p:val>
                                        </p:tav>
                                        <p:tav tm="100000">
                                          <p:val>
                                            <p:strVal val="#ppt_w"/>
                                          </p:val>
                                        </p:tav>
                                      </p:tavLst>
                                    </p:anim>
                                    <p:anim calcmode="lin" valueType="num">
                                      <p:cBhvr>
                                        <p:cTn id="227" dur="1500" fill="hold"/>
                                        <p:tgtEl>
                                          <p:spTgt spid="54"/>
                                        </p:tgtEl>
                                        <p:attrNameLst>
                                          <p:attrName>ppt_h</p:attrName>
                                        </p:attrNameLst>
                                      </p:cBhvr>
                                      <p:tavLst>
                                        <p:tav tm="0">
                                          <p:val>
                                            <p:fltVal val="0"/>
                                          </p:val>
                                        </p:tav>
                                        <p:tav tm="100000">
                                          <p:val>
                                            <p:strVal val="#ppt_h"/>
                                          </p:val>
                                        </p:tav>
                                      </p:tavLst>
                                    </p:anim>
                                    <p:animEffect transition="in" filter="fade">
                                      <p:cBhvr>
                                        <p:cTn id="228" dur="1500"/>
                                        <p:tgtEl>
                                          <p:spTgt spid="54"/>
                                        </p:tgtEl>
                                      </p:cBhvr>
                                    </p:animEffect>
                                  </p:childTnLst>
                                </p:cTn>
                              </p:par>
                              <p:par>
                                <p:cTn id="229" presetID="53" presetClass="entr" presetSubtype="16" fill="hold" nodeType="withEffect">
                                  <p:stCondLst>
                                    <p:cond delay="0"/>
                                  </p:stCondLst>
                                  <p:childTnLst>
                                    <p:set>
                                      <p:cBhvr>
                                        <p:cTn id="230" dur="1" fill="hold">
                                          <p:stCondLst>
                                            <p:cond delay="0"/>
                                          </p:stCondLst>
                                        </p:cTn>
                                        <p:tgtEl>
                                          <p:spTgt spid="55"/>
                                        </p:tgtEl>
                                        <p:attrNameLst>
                                          <p:attrName>style.visibility</p:attrName>
                                        </p:attrNameLst>
                                      </p:cBhvr>
                                      <p:to>
                                        <p:strVal val="visible"/>
                                      </p:to>
                                    </p:set>
                                    <p:anim calcmode="lin" valueType="num">
                                      <p:cBhvr>
                                        <p:cTn id="231" dur="1500" fill="hold"/>
                                        <p:tgtEl>
                                          <p:spTgt spid="55"/>
                                        </p:tgtEl>
                                        <p:attrNameLst>
                                          <p:attrName>ppt_w</p:attrName>
                                        </p:attrNameLst>
                                      </p:cBhvr>
                                      <p:tavLst>
                                        <p:tav tm="0">
                                          <p:val>
                                            <p:fltVal val="0"/>
                                          </p:val>
                                        </p:tav>
                                        <p:tav tm="100000">
                                          <p:val>
                                            <p:strVal val="#ppt_w"/>
                                          </p:val>
                                        </p:tav>
                                      </p:tavLst>
                                    </p:anim>
                                    <p:anim calcmode="lin" valueType="num">
                                      <p:cBhvr>
                                        <p:cTn id="232" dur="1500" fill="hold"/>
                                        <p:tgtEl>
                                          <p:spTgt spid="55"/>
                                        </p:tgtEl>
                                        <p:attrNameLst>
                                          <p:attrName>ppt_h</p:attrName>
                                        </p:attrNameLst>
                                      </p:cBhvr>
                                      <p:tavLst>
                                        <p:tav tm="0">
                                          <p:val>
                                            <p:fltVal val="0"/>
                                          </p:val>
                                        </p:tav>
                                        <p:tav tm="100000">
                                          <p:val>
                                            <p:strVal val="#ppt_h"/>
                                          </p:val>
                                        </p:tav>
                                      </p:tavLst>
                                    </p:anim>
                                    <p:animEffect transition="in" filter="fade">
                                      <p:cBhvr>
                                        <p:cTn id="233" dur="1500"/>
                                        <p:tgtEl>
                                          <p:spTgt spid="55"/>
                                        </p:tgtEl>
                                      </p:cBhvr>
                                    </p:animEffect>
                                  </p:childTnLst>
                                </p:cTn>
                              </p:par>
                              <p:par>
                                <p:cTn id="234" presetID="53" presetClass="entr" presetSubtype="16" fill="hold" nodeType="withEffect">
                                  <p:stCondLst>
                                    <p:cond delay="0"/>
                                  </p:stCondLst>
                                  <p:childTnLst>
                                    <p:set>
                                      <p:cBhvr>
                                        <p:cTn id="235" dur="1" fill="hold">
                                          <p:stCondLst>
                                            <p:cond delay="0"/>
                                          </p:stCondLst>
                                        </p:cTn>
                                        <p:tgtEl>
                                          <p:spTgt spid="56"/>
                                        </p:tgtEl>
                                        <p:attrNameLst>
                                          <p:attrName>style.visibility</p:attrName>
                                        </p:attrNameLst>
                                      </p:cBhvr>
                                      <p:to>
                                        <p:strVal val="visible"/>
                                      </p:to>
                                    </p:set>
                                    <p:anim calcmode="lin" valueType="num">
                                      <p:cBhvr>
                                        <p:cTn id="236" dur="1500" fill="hold"/>
                                        <p:tgtEl>
                                          <p:spTgt spid="56"/>
                                        </p:tgtEl>
                                        <p:attrNameLst>
                                          <p:attrName>ppt_w</p:attrName>
                                        </p:attrNameLst>
                                      </p:cBhvr>
                                      <p:tavLst>
                                        <p:tav tm="0">
                                          <p:val>
                                            <p:fltVal val="0"/>
                                          </p:val>
                                        </p:tav>
                                        <p:tav tm="100000">
                                          <p:val>
                                            <p:strVal val="#ppt_w"/>
                                          </p:val>
                                        </p:tav>
                                      </p:tavLst>
                                    </p:anim>
                                    <p:anim calcmode="lin" valueType="num">
                                      <p:cBhvr>
                                        <p:cTn id="237" dur="1500" fill="hold"/>
                                        <p:tgtEl>
                                          <p:spTgt spid="56"/>
                                        </p:tgtEl>
                                        <p:attrNameLst>
                                          <p:attrName>ppt_h</p:attrName>
                                        </p:attrNameLst>
                                      </p:cBhvr>
                                      <p:tavLst>
                                        <p:tav tm="0">
                                          <p:val>
                                            <p:fltVal val="0"/>
                                          </p:val>
                                        </p:tav>
                                        <p:tav tm="100000">
                                          <p:val>
                                            <p:strVal val="#ppt_h"/>
                                          </p:val>
                                        </p:tav>
                                      </p:tavLst>
                                    </p:anim>
                                    <p:animEffect transition="in" filter="fade">
                                      <p:cBhvr>
                                        <p:cTn id="238" dur="1500"/>
                                        <p:tgtEl>
                                          <p:spTgt spid="56"/>
                                        </p:tgtEl>
                                      </p:cBhvr>
                                    </p:animEffect>
                                  </p:childTnLst>
                                </p:cTn>
                              </p:par>
                              <p:par>
                                <p:cTn id="239" presetID="53" presetClass="entr" presetSubtype="16" fill="hold" nodeType="withEffect">
                                  <p:stCondLst>
                                    <p:cond delay="0"/>
                                  </p:stCondLst>
                                  <p:childTnLst>
                                    <p:set>
                                      <p:cBhvr>
                                        <p:cTn id="240" dur="1" fill="hold">
                                          <p:stCondLst>
                                            <p:cond delay="0"/>
                                          </p:stCondLst>
                                        </p:cTn>
                                        <p:tgtEl>
                                          <p:spTgt spid="57"/>
                                        </p:tgtEl>
                                        <p:attrNameLst>
                                          <p:attrName>style.visibility</p:attrName>
                                        </p:attrNameLst>
                                      </p:cBhvr>
                                      <p:to>
                                        <p:strVal val="visible"/>
                                      </p:to>
                                    </p:set>
                                    <p:anim calcmode="lin" valueType="num">
                                      <p:cBhvr>
                                        <p:cTn id="241" dur="1500" fill="hold"/>
                                        <p:tgtEl>
                                          <p:spTgt spid="57"/>
                                        </p:tgtEl>
                                        <p:attrNameLst>
                                          <p:attrName>ppt_w</p:attrName>
                                        </p:attrNameLst>
                                      </p:cBhvr>
                                      <p:tavLst>
                                        <p:tav tm="0">
                                          <p:val>
                                            <p:fltVal val="0"/>
                                          </p:val>
                                        </p:tav>
                                        <p:tav tm="100000">
                                          <p:val>
                                            <p:strVal val="#ppt_w"/>
                                          </p:val>
                                        </p:tav>
                                      </p:tavLst>
                                    </p:anim>
                                    <p:anim calcmode="lin" valueType="num">
                                      <p:cBhvr>
                                        <p:cTn id="242" dur="1500" fill="hold"/>
                                        <p:tgtEl>
                                          <p:spTgt spid="57"/>
                                        </p:tgtEl>
                                        <p:attrNameLst>
                                          <p:attrName>ppt_h</p:attrName>
                                        </p:attrNameLst>
                                      </p:cBhvr>
                                      <p:tavLst>
                                        <p:tav tm="0">
                                          <p:val>
                                            <p:fltVal val="0"/>
                                          </p:val>
                                        </p:tav>
                                        <p:tav tm="100000">
                                          <p:val>
                                            <p:strVal val="#ppt_h"/>
                                          </p:val>
                                        </p:tav>
                                      </p:tavLst>
                                    </p:anim>
                                    <p:animEffect transition="in" filter="fade">
                                      <p:cBhvr>
                                        <p:cTn id="243" dur="1500"/>
                                        <p:tgtEl>
                                          <p:spTgt spid="57"/>
                                        </p:tgtEl>
                                      </p:cBhvr>
                                    </p:animEffect>
                                  </p:childTnLst>
                                </p:cTn>
                              </p:par>
                            </p:childTnLst>
                          </p:cTn>
                        </p:par>
                        <p:par>
                          <p:cTn id="244" fill="hold">
                            <p:stCondLst>
                              <p:cond delay="54000"/>
                            </p:stCondLst>
                            <p:childTnLst>
                              <p:par>
                                <p:cTn id="245" presetID="22" presetClass="entr" presetSubtype="8" fill="hold" grpId="0" nodeType="afterEffect">
                                  <p:stCondLst>
                                    <p:cond delay="1250"/>
                                  </p:stCondLst>
                                  <p:childTnLst>
                                    <p:set>
                                      <p:cBhvr>
                                        <p:cTn id="246" dur="1" fill="hold">
                                          <p:stCondLst>
                                            <p:cond delay="0"/>
                                          </p:stCondLst>
                                        </p:cTn>
                                        <p:tgtEl>
                                          <p:spTgt spid="236"/>
                                        </p:tgtEl>
                                        <p:attrNameLst>
                                          <p:attrName>style.visibility</p:attrName>
                                        </p:attrNameLst>
                                      </p:cBhvr>
                                      <p:to>
                                        <p:strVal val="visible"/>
                                      </p:to>
                                    </p:set>
                                    <p:animEffect transition="in" filter="wipe(left)">
                                      <p:cBhvr>
                                        <p:cTn id="247" dur="1750"/>
                                        <p:tgtEl>
                                          <p:spTgt spid="236"/>
                                        </p:tgtEl>
                                      </p:cBhvr>
                                    </p:animEffect>
                                  </p:childTnLst>
                                </p:cTn>
                              </p:par>
                              <p:par>
                                <p:cTn id="248" presetID="7" presetClass="emph" presetSubtype="2" fill="hold" nodeType="withEffect">
                                  <p:stCondLst>
                                    <p:cond delay="1250"/>
                                  </p:stCondLst>
                                  <p:childTnLst>
                                    <p:animClr clrSpc="rgb" dir="cw">
                                      <p:cBhvr>
                                        <p:cTn id="249" dur="1750" fill="hold"/>
                                        <p:tgtEl>
                                          <p:spTgt spid="53"/>
                                        </p:tgtEl>
                                        <p:attrNameLst>
                                          <p:attrName>stroke.color</p:attrName>
                                        </p:attrNameLst>
                                      </p:cBhvr>
                                      <p:to>
                                        <a:schemeClr val="accent2"/>
                                      </p:to>
                                    </p:animClr>
                                    <p:set>
                                      <p:cBhvr>
                                        <p:cTn id="250" dur="1750" fill="hold"/>
                                        <p:tgtEl>
                                          <p:spTgt spid="53"/>
                                        </p:tgtEl>
                                        <p:attrNameLst>
                                          <p:attrName>stroke.on</p:attrName>
                                        </p:attrNameLst>
                                      </p:cBhvr>
                                      <p:to>
                                        <p:strVal val="true"/>
                                      </p:to>
                                    </p:set>
                                  </p:childTnLst>
                                </p:cTn>
                              </p:par>
                              <p:par>
                                <p:cTn id="251" presetID="7" presetClass="emph" presetSubtype="2" fill="hold" nodeType="withEffect">
                                  <p:stCondLst>
                                    <p:cond delay="1250"/>
                                  </p:stCondLst>
                                  <p:childTnLst>
                                    <p:animClr clrSpc="rgb" dir="cw">
                                      <p:cBhvr>
                                        <p:cTn id="252" dur="1750" fill="hold"/>
                                        <p:tgtEl>
                                          <p:spTgt spid="54"/>
                                        </p:tgtEl>
                                        <p:attrNameLst>
                                          <p:attrName>stroke.color</p:attrName>
                                        </p:attrNameLst>
                                      </p:cBhvr>
                                      <p:to>
                                        <a:schemeClr val="accent2"/>
                                      </p:to>
                                    </p:animClr>
                                    <p:set>
                                      <p:cBhvr>
                                        <p:cTn id="253" dur="1750" fill="hold"/>
                                        <p:tgtEl>
                                          <p:spTgt spid="54"/>
                                        </p:tgtEl>
                                        <p:attrNameLst>
                                          <p:attrName>stroke.on</p:attrName>
                                        </p:attrNameLst>
                                      </p:cBhvr>
                                      <p:to>
                                        <p:strVal val="true"/>
                                      </p:to>
                                    </p:set>
                                  </p:childTnLst>
                                </p:cTn>
                              </p:par>
                              <p:par>
                                <p:cTn id="254" presetID="7" presetClass="emph" presetSubtype="2" fill="hold" nodeType="withEffect">
                                  <p:stCondLst>
                                    <p:cond delay="1250"/>
                                  </p:stCondLst>
                                  <p:childTnLst>
                                    <p:animClr clrSpc="rgb" dir="cw">
                                      <p:cBhvr>
                                        <p:cTn id="255" dur="1750" fill="hold"/>
                                        <p:tgtEl>
                                          <p:spTgt spid="55"/>
                                        </p:tgtEl>
                                        <p:attrNameLst>
                                          <p:attrName>stroke.color</p:attrName>
                                        </p:attrNameLst>
                                      </p:cBhvr>
                                      <p:to>
                                        <a:schemeClr val="accent2"/>
                                      </p:to>
                                    </p:animClr>
                                    <p:set>
                                      <p:cBhvr>
                                        <p:cTn id="256" dur="1750" fill="hold"/>
                                        <p:tgtEl>
                                          <p:spTgt spid="55"/>
                                        </p:tgtEl>
                                        <p:attrNameLst>
                                          <p:attrName>stroke.on</p:attrName>
                                        </p:attrNameLst>
                                      </p:cBhvr>
                                      <p:to>
                                        <p:strVal val="true"/>
                                      </p:to>
                                    </p:set>
                                  </p:childTnLst>
                                </p:cTn>
                              </p:par>
                              <p:par>
                                <p:cTn id="257" presetID="7" presetClass="emph" presetSubtype="2" fill="hold" nodeType="withEffect">
                                  <p:stCondLst>
                                    <p:cond delay="1250"/>
                                  </p:stCondLst>
                                  <p:childTnLst>
                                    <p:animClr clrSpc="rgb" dir="cw">
                                      <p:cBhvr>
                                        <p:cTn id="258" dur="1750" fill="hold"/>
                                        <p:tgtEl>
                                          <p:spTgt spid="56"/>
                                        </p:tgtEl>
                                        <p:attrNameLst>
                                          <p:attrName>stroke.color</p:attrName>
                                        </p:attrNameLst>
                                      </p:cBhvr>
                                      <p:to>
                                        <a:schemeClr val="accent2"/>
                                      </p:to>
                                    </p:animClr>
                                    <p:set>
                                      <p:cBhvr>
                                        <p:cTn id="259" dur="1750" fill="hold"/>
                                        <p:tgtEl>
                                          <p:spTgt spid="56"/>
                                        </p:tgtEl>
                                        <p:attrNameLst>
                                          <p:attrName>stroke.on</p:attrName>
                                        </p:attrNameLst>
                                      </p:cBhvr>
                                      <p:to>
                                        <p:strVal val="true"/>
                                      </p:to>
                                    </p:set>
                                  </p:childTnLst>
                                </p:cTn>
                              </p:par>
                              <p:par>
                                <p:cTn id="260" presetID="7" presetClass="emph" presetSubtype="2" fill="hold" nodeType="withEffect">
                                  <p:stCondLst>
                                    <p:cond delay="1250"/>
                                  </p:stCondLst>
                                  <p:childTnLst>
                                    <p:animClr clrSpc="rgb" dir="cw">
                                      <p:cBhvr>
                                        <p:cTn id="261" dur="1750" fill="hold"/>
                                        <p:tgtEl>
                                          <p:spTgt spid="57"/>
                                        </p:tgtEl>
                                        <p:attrNameLst>
                                          <p:attrName>stroke.color</p:attrName>
                                        </p:attrNameLst>
                                      </p:cBhvr>
                                      <p:to>
                                        <a:schemeClr val="accent2"/>
                                      </p:to>
                                    </p:animClr>
                                    <p:set>
                                      <p:cBhvr>
                                        <p:cTn id="262" dur="1750" fill="hold"/>
                                        <p:tgtEl>
                                          <p:spTgt spid="57"/>
                                        </p:tgtEl>
                                        <p:attrNameLst>
                                          <p:attrName>stroke.on</p:attrName>
                                        </p:attrNameLst>
                                      </p:cBhvr>
                                      <p:to>
                                        <p:strVal val="true"/>
                                      </p:to>
                                    </p:set>
                                  </p:childTnLst>
                                </p:cTn>
                              </p:par>
                            </p:childTnLst>
                          </p:cTn>
                        </p:par>
                        <p:par>
                          <p:cTn id="263" fill="hold">
                            <p:stCondLst>
                              <p:cond delay="57000"/>
                            </p:stCondLst>
                            <p:childTnLst>
                              <p:par>
                                <p:cTn id="264" presetID="35" presetClass="exit" presetSubtype="0" fill="hold" nodeType="afterEffect">
                                  <p:stCondLst>
                                    <p:cond delay="0"/>
                                  </p:stCondLst>
                                  <p:childTnLst>
                                    <p:animEffect transition="out" filter="fade">
                                      <p:cBhvr>
                                        <p:cTn id="265" dur="2000"/>
                                        <p:tgtEl>
                                          <p:spTgt spid="53"/>
                                        </p:tgtEl>
                                      </p:cBhvr>
                                    </p:animEffect>
                                    <p:anim calcmode="lin" valueType="num">
                                      <p:cBhvr>
                                        <p:cTn id="266" dur="2000"/>
                                        <p:tgtEl>
                                          <p:spTgt spid="53"/>
                                        </p:tgtEl>
                                        <p:attrNameLst>
                                          <p:attrName>style.rotation</p:attrName>
                                        </p:attrNameLst>
                                      </p:cBhvr>
                                      <p:tavLst>
                                        <p:tav tm="0">
                                          <p:val>
                                            <p:fltVal val="0"/>
                                          </p:val>
                                        </p:tav>
                                        <p:tav tm="100000">
                                          <p:val>
                                            <p:fltVal val="720"/>
                                          </p:val>
                                        </p:tav>
                                      </p:tavLst>
                                    </p:anim>
                                    <p:anim calcmode="lin" valueType="num">
                                      <p:cBhvr>
                                        <p:cTn id="267" dur="2000"/>
                                        <p:tgtEl>
                                          <p:spTgt spid="53"/>
                                        </p:tgtEl>
                                        <p:attrNameLst>
                                          <p:attrName>ppt_h</p:attrName>
                                        </p:attrNameLst>
                                      </p:cBhvr>
                                      <p:tavLst>
                                        <p:tav tm="0">
                                          <p:val>
                                            <p:strVal val="ppt_h"/>
                                          </p:val>
                                        </p:tav>
                                        <p:tav tm="100000">
                                          <p:val>
                                            <p:fltVal val="0"/>
                                          </p:val>
                                        </p:tav>
                                      </p:tavLst>
                                    </p:anim>
                                    <p:anim calcmode="lin" valueType="num">
                                      <p:cBhvr>
                                        <p:cTn id="268" dur="2000"/>
                                        <p:tgtEl>
                                          <p:spTgt spid="53"/>
                                        </p:tgtEl>
                                        <p:attrNameLst>
                                          <p:attrName>ppt_w</p:attrName>
                                        </p:attrNameLst>
                                      </p:cBhvr>
                                      <p:tavLst>
                                        <p:tav tm="0">
                                          <p:val>
                                            <p:strVal val="ppt_w"/>
                                          </p:val>
                                        </p:tav>
                                        <p:tav tm="100000">
                                          <p:val>
                                            <p:fltVal val="0"/>
                                          </p:val>
                                        </p:tav>
                                      </p:tavLst>
                                    </p:anim>
                                    <p:set>
                                      <p:cBhvr>
                                        <p:cTn id="269" dur="1" fill="hold">
                                          <p:stCondLst>
                                            <p:cond delay="1999"/>
                                          </p:stCondLst>
                                        </p:cTn>
                                        <p:tgtEl>
                                          <p:spTgt spid="53"/>
                                        </p:tgtEl>
                                        <p:attrNameLst>
                                          <p:attrName>style.visibility</p:attrName>
                                        </p:attrNameLst>
                                      </p:cBhvr>
                                      <p:to>
                                        <p:strVal val="hidden"/>
                                      </p:to>
                                    </p:set>
                                  </p:childTnLst>
                                </p:cTn>
                              </p:par>
                              <p:par>
                                <p:cTn id="270" presetID="35" presetClass="exit" presetSubtype="0" fill="hold" nodeType="withEffect">
                                  <p:stCondLst>
                                    <p:cond delay="0"/>
                                  </p:stCondLst>
                                  <p:childTnLst>
                                    <p:animEffect transition="out" filter="fade">
                                      <p:cBhvr>
                                        <p:cTn id="271" dur="2000"/>
                                        <p:tgtEl>
                                          <p:spTgt spid="54"/>
                                        </p:tgtEl>
                                      </p:cBhvr>
                                    </p:animEffect>
                                    <p:anim calcmode="lin" valueType="num">
                                      <p:cBhvr>
                                        <p:cTn id="272" dur="2000"/>
                                        <p:tgtEl>
                                          <p:spTgt spid="54"/>
                                        </p:tgtEl>
                                        <p:attrNameLst>
                                          <p:attrName>style.rotation</p:attrName>
                                        </p:attrNameLst>
                                      </p:cBhvr>
                                      <p:tavLst>
                                        <p:tav tm="0">
                                          <p:val>
                                            <p:fltVal val="0"/>
                                          </p:val>
                                        </p:tav>
                                        <p:tav tm="100000">
                                          <p:val>
                                            <p:fltVal val="720"/>
                                          </p:val>
                                        </p:tav>
                                      </p:tavLst>
                                    </p:anim>
                                    <p:anim calcmode="lin" valueType="num">
                                      <p:cBhvr>
                                        <p:cTn id="273" dur="2000"/>
                                        <p:tgtEl>
                                          <p:spTgt spid="54"/>
                                        </p:tgtEl>
                                        <p:attrNameLst>
                                          <p:attrName>ppt_h</p:attrName>
                                        </p:attrNameLst>
                                      </p:cBhvr>
                                      <p:tavLst>
                                        <p:tav tm="0">
                                          <p:val>
                                            <p:strVal val="ppt_h"/>
                                          </p:val>
                                        </p:tav>
                                        <p:tav tm="100000">
                                          <p:val>
                                            <p:fltVal val="0"/>
                                          </p:val>
                                        </p:tav>
                                      </p:tavLst>
                                    </p:anim>
                                    <p:anim calcmode="lin" valueType="num">
                                      <p:cBhvr>
                                        <p:cTn id="274" dur="2000"/>
                                        <p:tgtEl>
                                          <p:spTgt spid="54"/>
                                        </p:tgtEl>
                                        <p:attrNameLst>
                                          <p:attrName>ppt_w</p:attrName>
                                        </p:attrNameLst>
                                      </p:cBhvr>
                                      <p:tavLst>
                                        <p:tav tm="0">
                                          <p:val>
                                            <p:strVal val="ppt_w"/>
                                          </p:val>
                                        </p:tav>
                                        <p:tav tm="100000">
                                          <p:val>
                                            <p:fltVal val="0"/>
                                          </p:val>
                                        </p:tav>
                                      </p:tavLst>
                                    </p:anim>
                                    <p:set>
                                      <p:cBhvr>
                                        <p:cTn id="275" dur="1" fill="hold">
                                          <p:stCondLst>
                                            <p:cond delay="1999"/>
                                          </p:stCondLst>
                                        </p:cTn>
                                        <p:tgtEl>
                                          <p:spTgt spid="54"/>
                                        </p:tgtEl>
                                        <p:attrNameLst>
                                          <p:attrName>style.visibility</p:attrName>
                                        </p:attrNameLst>
                                      </p:cBhvr>
                                      <p:to>
                                        <p:strVal val="hidden"/>
                                      </p:to>
                                    </p:set>
                                  </p:childTnLst>
                                </p:cTn>
                              </p:par>
                              <p:par>
                                <p:cTn id="276" presetID="35" presetClass="exit" presetSubtype="0" fill="hold" nodeType="withEffect">
                                  <p:stCondLst>
                                    <p:cond delay="0"/>
                                  </p:stCondLst>
                                  <p:childTnLst>
                                    <p:animEffect transition="out" filter="fade">
                                      <p:cBhvr>
                                        <p:cTn id="277" dur="2000"/>
                                        <p:tgtEl>
                                          <p:spTgt spid="55"/>
                                        </p:tgtEl>
                                      </p:cBhvr>
                                    </p:animEffect>
                                    <p:anim calcmode="lin" valueType="num">
                                      <p:cBhvr>
                                        <p:cTn id="278" dur="2000"/>
                                        <p:tgtEl>
                                          <p:spTgt spid="55"/>
                                        </p:tgtEl>
                                        <p:attrNameLst>
                                          <p:attrName>style.rotation</p:attrName>
                                        </p:attrNameLst>
                                      </p:cBhvr>
                                      <p:tavLst>
                                        <p:tav tm="0">
                                          <p:val>
                                            <p:fltVal val="0"/>
                                          </p:val>
                                        </p:tav>
                                        <p:tav tm="100000">
                                          <p:val>
                                            <p:fltVal val="720"/>
                                          </p:val>
                                        </p:tav>
                                      </p:tavLst>
                                    </p:anim>
                                    <p:anim calcmode="lin" valueType="num">
                                      <p:cBhvr>
                                        <p:cTn id="279" dur="2000"/>
                                        <p:tgtEl>
                                          <p:spTgt spid="55"/>
                                        </p:tgtEl>
                                        <p:attrNameLst>
                                          <p:attrName>ppt_h</p:attrName>
                                        </p:attrNameLst>
                                      </p:cBhvr>
                                      <p:tavLst>
                                        <p:tav tm="0">
                                          <p:val>
                                            <p:strVal val="ppt_h"/>
                                          </p:val>
                                        </p:tav>
                                        <p:tav tm="100000">
                                          <p:val>
                                            <p:fltVal val="0"/>
                                          </p:val>
                                        </p:tav>
                                      </p:tavLst>
                                    </p:anim>
                                    <p:anim calcmode="lin" valueType="num">
                                      <p:cBhvr>
                                        <p:cTn id="280" dur="2000"/>
                                        <p:tgtEl>
                                          <p:spTgt spid="55"/>
                                        </p:tgtEl>
                                        <p:attrNameLst>
                                          <p:attrName>ppt_w</p:attrName>
                                        </p:attrNameLst>
                                      </p:cBhvr>
                                      <p:tavLst>
                                        <p:tav tm="0">
                                          <p:val>
                                            <p:strVal val="ppt_w"/>
                                          </p:val>
                                        </p:tav>
                                        <p:tav tm="100000">
                                          <p:val>
                                            <p:fltVal val="0"/>
                                          </p:val>
                                        </p:tav>
                                      </p:tavLst>
                                    </p:anim>
                                    <p:set>
                                      <p:cBhvr>
                                        <p:cTn id="281" dur="1" fill="hold">
                                          <p:stCondLst>
                                            <p:cond delay="1999"/>
                                          </p:stCondLst>
                                        </p:cTn>
                                        <p:tgtEl>
                                          <p:spTgt spid="55"/>
                                        </p:tgtEl>
                                        <p:attrNameLst>
                                          <p:attrName>style.visibility</p:attrName>
                                        </p:attrNameLst>
                                      </p:cBhvr>
                                      <p:to>
                                        <p:strVal val="hidden"/>
                                      </p:to>
                                    </p:set>
                                  </p:childTnLst>
                                </p:cTn>
                              </p:par>
                              <p:par>
                                <p:cTn id="282" presetID="35" presetClass="exit" presetSubtype="0" fill="hold" nodeType="withEffect">
                                  <p:stCondLst>
                                    <p:cond delay="0"/>
                                  </p:stCondLst>
                                  <p:childTnLst>
                                    <p:animEffect transition="out" filter="fade">
                                      <p:cBhvr>
                                        <p:cTn id="283" dur="2000"/>
                                        <p:tgtEl>
                                          <p:spTgt spid="56"/>
                                        </p:tgtEl>
                                      </p:cBhvr>
                                    </p:animEffect>
                                    <p:anim calcmode="lin" valueType="num">
                                      <p:cBhvr>
                                        <p:cTn id="284" dur="2000"/>
                                        <p:tgtEl>
                                          <p:spTgt spid="56"/>
                                        </p:tgtEl>
                                        <p:attrNameLst>
                                          <p:attrName>style.rotation</p:attrName>
                                        </p:attrNameLst>
                                      </p:cBhvr>
                                      <p:tavLst>
                                        <p:tav tm="0">
                                          <p:val>
                                            <p:fltVal val="0"/>
                                          </p:val>
                                        </p:tav>
                                        <p:tav tm="100000">
                                          <p:val>
                                            <p:fltVal val="720"/>
                                          </p:val>
                                        </p:tav>
                                      </p:tavLst>
                                    </p:anim>
                                    <p:anim calcmode="lin" valueType="num">
                                      <p:cBhvr>
                                        <p:cTn id="285" dur="2000"/>
                                        <p:tgtEl>
                                          <p:spTgt spid="56"/>
                                        </p:tgtEl>
                                        <p:attrNameLst>
                                          <p:attrName>ppt_h</p:attrName>
                                        </p:attrNameLst>
                                      </p:cBhvr>
                                      <p:tavLst>
                                        <p:tav tm="0">
                                          <p:val>
                                            <p:strVal val="ppt_h"/>
                                          </p:val>
                                        </p:tav>
                                        <p:tav tm="100000">
                                          <p:val>
                                            <p:fltVal val="0"/>
                                          </p:val>
                                        </p:tav>
                                      </p:tavLst>
                                    </p:anim>
                                    <p:anim calcmode="lin" valueType="num">
                                      <p:cBhvr>
                                        <p:cTn id="286" dur="2000"/>
                                        <p:tgtEl>
                                          <p:spTgt spid="56"/>
                                        </p:tgtEl>
                                        <p:attrNameLst>
                                          <p:attrName>ppt_w</p:attrName>
                                        </p:attrNameLst>
                                      </p:cBhvr>
                                      <p:tavLst>
                                        <p:tav tm="0">
                                          <p:val>
                                            <p:strVal val="ppt_w"/>
                                          </p:val>
                                        </p:tav>
                                        <p:tav tm="100000">
                                          <p:val>
                                            <p:fltVal val="0"/>
                                          </p:val>
                                        </p:tav>
                                      </p:tavLst>
                                    </p:anim>
                                    <p:set>
                                      <p:cBhvr>
                                        <p:cTn id="287" dur="1" fill="hold">
                                          <p:stCondLst>
                                            <p:cond delay="1999"/>
                                          </p:stCondLst>
                                        </p:cTn>
                                        <p:tgtEl>
                                          <p:spTgt spid="56"/>
                                        </p:tgtEl>
                                        <p:attrNameLst>
                                          <p:attrName>style.visibility</p:attrName>
                                        </p:attrNameLst>
                                      </p:cBhvr>
                                      <p:to>
                                        <p:strVal val="hidden"/>
                                      </p:to>
                                    </p:set>
                                  </p:childTnLst>
                                </p:cTn>
                              </p:par>
                              <p:par>
                                <p:cTn id="288" presetID="35" presetClass="exit" presetSubtype="0" fill="hold" nodeType="withEffect">
                                  <p:stCondLst>
                                    <p:cond delay="0"/>
                                  </p:stCondLst>
                                  <p:childTnLst>
                                    <p:animEffect transition="out" filter="fade">
                                      <p:cBhvr>
                                        <p:cTn id="289" dur="2000"/>
                                        <p:tgtEl>
                                          <p:spTgt spid="57"/>
                                        </p:tgtEl>
                                      </p:cBhvr>
                                    </p:animEffect>
                                    <p:anim calcmode="lin" valueType="num">
                                      <p:cBhvr>
                                        <p:cTn id="290" dur="2000"/>
                                        <p:tgtEl>
                                          <p:spTgt spid="57"/>
                                        </p:tgtEl>
                                        <p:attrNameLst>
                                          <p:attrName>style.rotation</p:attrName>
                                        </p:attrNameLst>
                                      </p:cBhvr>
                                      <p:tavLst>
                                        <p:tav tm="0">
                                          <p:val>
                                            <p:fltVal val="0"/>
                                          </p:val>
                                        </p:tav>
                                        <p:tav tm="100000">
                                          <p:val>
                                            <p:fltVal val="720"/>
                                          </p:val>
                                        </p:tav>
                                      </p:tavLst>
                                    </p:anim>
                                    <p:anim calcmode="lin" valueType="num">
                                      <p:cBhvr>
                                        <p:cTn id="291" dur="2000"/>
                                        <p:tgtEl>
                                          <p:spTgt spid="57"/>
                                        </p:tgtEl>
                                        <p:attrNameLst>
                                          <p:attrName>ppt_h</p:attrName>
                                        </p:attrNameLst>
                                      </p:cBhvr>
                                      <p:tavLst>
                                        <p:tav tm="0">
                                          <p:val>
                                            <p:strVal val="ppt_h"/>
                                          </p:val>
                                        </p:tav>
                                        <p:tav tm="100000">
                                          <p:val>
                                            <p:fltVal val="0"/>
                                          </p:val>
                                        </p:tav>
                                      </p:tavLst>
                                    </p:anim>
                                    <p:anim calcmode="lin" valueType="num">
                                      <p:cBhvr>
                                        <p:cTn id="292" dur="2000"/>
                                        <p:tgtEl>
                                          <p:spTgt spid="57"/>
                                        </p:tgtEl>
                                        <p:attrNameLst>
                                          <p:attrName>ppt_w</p:attrName>
                                        </p:attrNameLst>
                                      </p:cBhvr>
                                      <p:tavLst>
                                        <p:tav tm="0">
                                          <p:val>
                                            <p:strVal val="ppt_w"/>
                                          </p:val>
                                        </p:tav>
                                        <p:tav tm="100000">
                                          <p:val>
                                            <p:fltVal val="0"/>
                                          </p:val>
                                        </p:tav>
                                      </p:tavLst>
                                    </p:anim>
                                    <p:set>
                                      <p:cBhvr>
                                        <p:cTn id="293" dur="1" fill="hold">
                                          <p:stCondLst>
                                            <p:cond delay="1999"/>
                                          </p:stCondLst>
                                        </p:cTn>
                                        <p:tgtEl>
                                          <p:spTgt spid="57"/>
                                        </p:tgtEl>
                                        <p:attrNameLst>
                                          <p:attrName>style.visibility</p:attrName>
                                        </p:attrNameLst>
                                      </p:cBhvr>
                                      <p:to>
                                        <p:strVal val="hidden"/>
                                      </p:to>
                                    </p:set>
                                  </p:childTnLst>
                                </p:cTn>
                              </p:par>
                            </p:childTnLst>
                          </p:cTn>
                        </p:par>
                        <p:par>
                          <p:cTn id="294" fill="hold">
                            <p:stCondLst>
                              <p:cond delay="59000"/>
                            </p:stCondLst>
                            <p:childTnLst>
                              <p:par>
                                <p:cTn id="295" presetID="26" presetClass="emph" presetSubtype="0" repeatCount="4000" fill="hold" nodeType="afterEffect">
                                  <p:stCondLst>
                                    <p:cond delay="0"/>
                                  </p:stCondLst>
                                  <p:childTnLst>
                                    <p:animEffect transition="out" filter="fade">
                                      <p:cBhvr>
                                        <p:cTn id="296" dur="750" tmFilter="0, 0; .2, .5; .8, .5; 1, 0"/>
                                        <p:tgtEl>
                                          <p:spTgt spid="231"/>
                                        </p:tgtEl>
                                      </p:cBhvr>
                                    </p:animEffect>
                                    <p:animScale>
                                      <p:cBhvr>
                                        <p:cTn id="297" dur="375" autoRev="1" fill="hold"/>
                                        <p:tgtEl>
                                          <p:spTgt spid="231"/>
                                        </p:tgtEl>
                                      </p:cBhvr>
                                      <p:by x="105000" y="105000"/>
                                    </p:animScale>
                                  </p:childTnLst>
                                </p:cTn>
                              </p:par>
                              <p:par>
                                <p:cTn id="298" presetID="26" presetClass="emph" presetSubtype="0" repeatCount="4000" fill="hold" nodeType="withEffect">
                                  <p:stCondLst>
                                    <p:cond delay="0"/>
                                  </p:stCondLst>
                                  <p:childTnLst>
                                    <p:animEffect transition="out" filter="fade">
                                      <p:cBhvr>
                                        <p:cTn id="299" dur="750" tmFilter="0, 0; .2, .5; .8, .5; 1, 0"/>
                                        <p:tgtEl>
                                          <p:spTgt spid="232"/>
                                        </p:tgtEl>
                                      </p:cBhvr>
                                    </p:animEffect>
                                    <p:animScale>
                                      <p:cBhvr>
                                        <p:cTn id="300" dur="375" autoRev="1" fill="hold"/>
                                        <p:tgtEl>
                                          <p:spTgt spid="232"/>
                                        </p:tgtEl>
                                      </p:cBhvr>
                                      <p:by x="105000" y="105000"/>
                                    </p:animScale>
                                  </p:childTnLst>
                                </p:cTn>
                              </p:par>
                              <p:par>
                                <p:cTn id="301" presetID="26" presetClass="emph" presetSubtype="0" repeatCount="4000" fill="hold" nodeType="withEffect">
                                  <p:stCondLst>
                                    <p:cond delay="0"/>
                                  </p:stCondLst>
                                  <p:childTnLst>
                                    <p:animEffect transition="out" filter="fade">
                                      <p:cBhvr>
                                        <p:cTn id="302" dur="750" tmFilter="0, 0; .2, .5; .8, .5; 1, 0"/>
                                        <p:tgtEl>
                                          <p:spTgt spid="233"/>
                                        </p:tgtEl>
                                      </p:cBhvr>
                                    </p:animEffect>
                                    <p:animScale>
                                      <p:cBhvr>
                                        <p:cTn id="303" dur="375" autoRev="1" fill="hold"/>
                                        <p:tgtEl>
                                          <p:spTgt spid="233"/>
                                        </p:tgtEl>
                                      </p:cBhvr>
                                      <p:by x="105000" y="105000"/>
                                    </p:animScale>
                                  </p:childTnLst>
                                </p:cTn>
                              </p:par>
                              <p:par>
                                <p:cTn id="304" presetID="26" presetClass="emph" presetSubtype="0" repeatCount="4000" fill="hold" nodeType="withEffect">
                                  <p:stCondLst>
                                    <p:cond delay="0"/>
                                  </p:stCondLst>
                                  <p:childTnLst>
                                    <p:animEffect transition="out" filter="fade">
                                      <p:cBhvr>
                                        <p:cTn id="305" dur="750" tmFilter="0, 0; .2, .5; .8, .5; 1, 0"/>
                                        <p:tgtEl>
                                          <p:spTgt spid="234"/>
                                        </p:tgtEl>
                                      </p:cBhvr>
                                    </p:animEffect>
                                    <p:animScale>
                                      <p:cBhvr>
                                        <p:cTn id="306" dur="375" autoRev="1" fill="hold"/>
                                        <p:tgtEl>
                                          <p:spTgt spid="234"/>
                                        </p:tgtEl>
                                      </p:cBhvr>
                                      <p:by x="105000" y="105000"/>
                                    </p:animScale>
                                  </p:childTnLst>
                                </p:cTn>
                              </p:par>
                              <p:par>
                                <p:cTn id="307" presetID="26" presetClass="emph" presetSubtype="0" repeatCount="4000" fill="hold" nodeType="withEffect">
                                  <p:stCondLst>
                                    <p:cond delay="0"/>
                                  </p:stCondLst>
                                  <p:childTnLst>
                                    <p:animEffect transition="out" filter="fade">
                                      <p:cBhvr>
                                        <p:cTn id="308" dur="750" tmFilter="0, 0; .2, .5; .8, .5; 1, 0"/>
                                        <p:tgtEl>
                                          <p:spTgt spid="235"/>
                                        </p:tgtEl>
                                      </p:cBhvr>
                                    </p:animEffect>
                                    <p:animScale>
                                      <p:cBhvr>
                                        <p:cTn id="309" dur="375" autoRev="1" fill="hold"/>
                                        <p:tgtEl>
                                          <p:spTgt spid="235"/>
                                        </p:tgtEl>
                                      </p:cBhvr>
                                      <p:by x="105000" y="105000"/>
                                    </p:animScale>
                                  </p:childTnLst>
                                </p:cTn>
                              </p:par>
                            </p:childTnLst>
                          </p:cTn>
                        </p:par>
                        <p:par>
                          <p:cTn id="310" fill="hold">
                            <p:stCondLst>
                              <p:cond delay="62000"/>
                            </p:stCondLst>
                            <p:childTnLst>
                              <p:par>
                                <p:cTn id="311" presetID="10" presetClass="exit" presetSubtype="0" fill="hold" nodeType="afterEffect">
                                  <p:stCondLst>
                                    <p:cond delay="0"/>
                                  </p:stCondLst>
                                  <p:childTnLst>
                                    <p:animEffect transition="out" filter="fade">
                                      <p:cBhvr>
                                        <p:cTn id="312" dur="500"/>
                                        <p:tgtEl>
                                          <p:spTgt spid="231"/>
                                        </p:tgtEl>
                                      </p:cBhvr>
                                    </p:animEffect>
                                    <p:set>
                                      <p:cBhvr>
                                        <p:cTn id="313" dur="1" fill="hold">
                                          <p:stCondLst>
                                            <p:cond delay="499"/>
                                          </p:stCondLst>
                                        </p:cTn>
                                        <p:tgtEl>
                                          <p:spTgt spid="231"/>
                                        </p:tgtEl>
                                        <p:attrNameLst>
                                          <p:attrName>style.visibility</p:attrName>
                                        </p:attrNameLst>
                                      </p:cBhvr>
                                      <p:to>
                                        <p:strVal val="hidden"/>
                                      </p:to>
                                    </p:set>
                                  </p:childTnLst>
                                </p:cTn>
                              </p:par>
                              <p:par>
                                <p:cTn id="314" presetID="10" presetClass="exit" presetSubtype="0" fill="hold" nodeType="withEffect">
                                  <p:stCondLst>
                                    <p:cond delay="0"/>
                                  </p:stCondLst>
                                  <p:childTnLst>
                                    <p:animEffect transition="out" filter="fade">
                                      <p:cBhvr>
                                        <p:cTn id="315" dur="500"/>
                                        <p:tgtEl>
                                          <p:spTgt spid="232"/>
                                        </p:tgtEl>
                                      </p:cBhvr>
                                    </p:animEffect>
                                    <p:set>
                                      <p:cBhvr>
                                        <p:cTn id="316" dur="1" fill="hold">
                                          <p:stCondLst>
                                            <p:cond delay="499"/>
                                          </p:stCondLst>
                                        </p:cTn>
                                        <p:tgtEl>
                                          <p:spTgt spid="232"/>
                                        </p:tgtEl>
                                        <p:attrNameLst>
                                          <p:attrName>style.visibility</p:attrName>
                                        </p:attrNameLst>
                                      </p:cBhvr>
                                      <p:to>
                                        <p:strVal val="hidden"/>
                                      </p:to>
                                    </p:set>
                                  </p:childTnLst>
                                </p:cTn>
                              </p:par>
                              <p:par>
                                <p:cTn id="317" presetID="10" presetClass="exit" presetSubtype="0" fill="hold" nodeType="withEffect">
                                  <p:stCondLst>
                                    <p:cond delay="0"/>
                                  </p:stCondLst>
                                  <p:childTnLst>
                                    <p:animEffect transition="out" filter="fade">
                                      <p:cBhvr>
                                        <p:cTn id="318" dur="500"/>
                                        <p:tgtEl>
                                          <p:spTgt spid="233"/>
                                        </p:tgtEl>
                                      </p:cBhvr>
                                    </p:animEffect>
                                    <p:set>
                                      <p:cBhvr>
                                        <p:cTn id="319" dur="1" fill="hold">
                                          <p:stCondLst>
                                            <p:cond delay="499"/>
                                          </p:stCondLst>
                                        </p:cTn>
                                        <p:tgtEl>
                                          <p:spTgt spid="233"/>
                                        </p:tgtEl>
                                        <p:attrNameLst>
                                          <p:attrName>style.visibility</p:attrName>
                                        </p:attrNameLst>
                                      </p:cBhvr>
                                      <p:to>
                                        <p:strVal val="hidden"/>
                                      </p:to>
                                    </p:set>
                                  </p:childTnLst>
                                </p:cTn>
                              </p:par>
                              <p:par>
                                <p:cTn id="320" presetID="10" presetClass="exit" presetSubtype="0" fill="hold" nodeType="withEffect">
                                  <p:stCondLst>
                                    <p:cond delay="0"/>
                                  </p:stCondLst>
                                  <p:childTnLst>
                                    <p:animEffect transition="out" filter="fade">
                                      <p:cBhvr>
                                        <p:cTn id="321" dur="500"/>
                                        <p:tgtEl>
                                          <p:spTgt spid="234"/>
                                        </p:tgtEl>
                                      </p:cBhvr>
                                    </p:animEffect>
                                    <p:set>
                                      <p:cBhvr>
                                        <p:cTn id="322" dur="1" fill="hold">
                                          <p:stCondLst>
                                            <p:cond delay="499"/>
                                          </p:stCondLst>
                                        </p:cTn>
                                        <p:tgtEl>
                                          <p:spTgt spid="234"/>
                                        </p:tgtEl>
                                        <p:attrNameLst>
                                          <p:attrName>style.visibility</p:attrName>
                                        </p:attrNameLst>
                                      </p:cBhvr>
                                      <p:to>
                                        <p:strVal val="hidden"/>
                                      </p:to>
                                    </p:set>
                                  </p:childTnLst>
                                </p:cTn>
                              </p:par>
                              <p:par>
                                <p:cTn id="323" presetID="10" presetClass="exit" presetSubtype="0" fill="hold" nodeType="withEffect">
                                  <p:stCondLst>
                                    <p:cond delay="0"/>
                                  </p:stCondLst>
                                  <p:childTnLst>
                                    <p:animEffect transition="out" filter="fade">
                                      <p:cBhvr>
                                        <p:cTn id="324" dur="500"/>
                                        <p:tgtEl>
                                          <p:spTgt spid="235"/>
                                        </p:tgtEl>
                                      </p:cBhvr>
                                    </p:animEffect>
                                    <p:set>
                                      <p:cBhvr>
                                        <p:cTn id="325" dur="1" fill="hold">
                                          <p:stCondLst>
                                            <p:cond delay="499"/>
                                          </p:stCondLst>
                                        </p:cTn>
                                        <p:tgtEl>
                                          <p:spTgt spid="235"/>
                                        </p:tgtEl>
                                        <p:attrNameLst>
                                          <p:attrName>style.visibility</p:attrName>
                                        </p:attrNameLst>
                                      </p:cBhvr>
                                      <p:to>
                                        <p:strVal val="hidden"/>
                                      </p:to>
                                    </p:set>
                                  </p:childTnLst>
                                </p:cTn>
                              </p:par>
                              <p:par>
                                <p:cTn id="326" presetID="22" presetClass="exit" presetSubtype="8" fill="hold" grpId="1" nodeType="withEffect">
                                  <p:stCondLst>
                                    <p:cond delay="0"/>
                                  </p:stCondLst>
                                  <p:childTnLst>
                                    <p:animEffect transition="out" filter="wipe(left)">
                                      <p:cBhvr>
                                        <p:cTn id="327" dur="500"/>
                                        <p:tgtEl>
                                          <p:spTgt spid="209"/>
                                        </p:tgtEl>
                                      </p:cBhvr>
                                    </p:animEffect>
                                    <p:set>
                                      <p:cBhvr>
                                        <p:cTn id="328" dur="1" fill="hold">
                                          <p:stCondLst>
                                            <p:cond delay="499"/>
                                          </p:stCondLst>
                                        </p:cTn>
                                        <p:tgtEl>
                                          <p:spTgt spid="209"/>
                                        </p:tgtEl>
                                        <p:attrNameLst>
                                          <p:attrName>style.visibility</p:attrName>
                                        </p:attrNameLst>
                                      </p:cBhvr>
                                      <p:to>
                                        <p:strVal val="hidden"/>
                                      </p:to>
                                    </p:set>
                                  </p:childTnLst>
                                </p:cTn>
                              </p:par>
                              <p:par>
                                <p:cTn id="329" presetID="22" presetClass="exit" presetSubtype="8" fill="hold" grpId="1" nodeType="withEffect">
                                  <p:stCondLst>
                                    <p:cond delay="0"/>
                                  </p:stCondLst>
                                  <p:childTnLst>
                                    <p:animEffect transition="out" filter="wipe(left)">
                                      <p:cBhvr>
                                        <p:cTn id="330" dur="500"/>
                                        <p:tgtEl>
                                          <p:spTgt spid="236"/>
                                        </p:tgtEl>
                                      </p:cBhvr>
                                    </p:animEffect>
                                    <p:set>
                                      <p:cBhvr>
                                        <p:cTn id="331" dur="1" fill="hold">
                                          <p:stCondLst>
                                            <p:cond delay="499"/>
                                          </p:stCondLst>
                                        </p:cTn>
                                        <p:tgtEl>
                                          <p:spTgt spid="2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7" grpId="1"/>
      <p:bldP spid="133" grpId="0"/>
      <p:bldP spid="133" grpId="1"/>
      <p:bldP spid="204" grpId="0"/>
      <p:bldP spid="204" grpId="1"/>
      <p:bldP spid="189" grpId="0" animBg="1"/>
      <p:bldP spid="209" grpId="0"/>
      <p:bldP spid="209" grpId="1"/>
      <p:bldP spid="208" grpId="0"/>
      <p:bldP spid="208" grpId="1"/>
      <p:bldP spid="236" grpId="0"/>
      <p:bldP spid="23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Decentralized Convex Optimization via </a:t>
            </a:r>
            <a:r>
              <a:rPr lang="en-US" dirty="0" err="1"/>
              <a:t>CoLA</a:t>
            </a:r>
            <a:br>
              <a:rPr lang="en-US" dirty="0"/>
            </a:br>
            <a:r>
              <a:rPr lang="en-US" sz="2400" b="0" dirty="0"/>
              <a:t>Global Problem</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3DFBB53B-7195-421C-A057-ECE10551E235}"/>
                  </a:ext>
                </a:extLst>
              </p:cNvPr>
              <p:cNvSpPr>
                <a:spLocks noGrp="1"/>
              </p:cNvSpPr>
              <p:nvPr>
                <p:ph idx="1"/>
              </p:nvPr>
            </p:nvSpPr>
            <p:spPr/>
            <p:txBody>
              <a:bodyPr>
                <a:normAutofit fontScale="25000" lnSpcReduction="20000"/>
              </a:bodyPr>
              <a:lstStyle/>
              <a:p>
                <a:r>
                  <a:rPr lang="en-US" sz="9600" b="1" dirty="0"/>
                  <a:t>Co</a:t>
                </a:r>
                <a:r>
                  <a:rPr lang="en-US" sz="9600" dirty="0"/>
                  <a:t>mmunication-Efficient Decentralized </a:t>
                </a:r>
                <a:r>
                  <a:rPr lang="en-US" sz="9600" b="1" dirty="0"/>
                  <a:t>L</a:t>
                </a:r>
                <a:r>
                  <a:rPr lang="en-US" sz="9600" dirty="0"/>
                  <a:t>inear </a:t>
                </a:r>
                <a:r>
                  <a:rPr lang="en-US" sz="9600" dirty="0" err="1"/>
                  <a:t>Le</a:t>
                </a:r>
                <a:r>
                  <a:rPr lang="en-US" sz="9600" b="1" dirty="0" err="1"/>
                  <a:t>A</a:t>
                </a:r>
                <a:r>
                  <a:rPr lang="en-US" sz="9600" dirty="0" err="1"/>
                  <a:t>rning</a:t>
                </a:r>
                <a:r>
                  <a:rPr lang="en-US" sz="9600" dirty="0"/>
                  <a:t> (</a:t>
                </a:r>
                <a:r>
                  <a:rPr lang="en-US" sz="9600" dirty="0" err="1"/>
                  <a:t>CoLA</a:t>
                </a:r>
                <a:r>
                  <a:rPr lang="en-US" sz="9600" dirty="0"/>
                  <a:t>)</a:t>
                </a:r>
              </a:p>
              <a:p>
                <a:pPr lvl="1"/>
                <a:r>
                  <a:rPr lang="en-US" sz="8000" dirty="0"/>
                  <a:t>L. He, A. </a:t>
                </a:r>
                <a:r>
                  <a:rPr lang="en-US" sz="8000" dirty="0" err="1"/>
                  <a:t>Bian</a:t>
                </a:r>
                <a:r>
                  <a:rPr lang="en-US" sz="8000" dirty="0"/>
                  <a:t>, and M. </a:t>
                </a:r>
                <a:r>
                  <a:rPr lang="en-US" sz="8000" dirty="0" err="1"/>
                  <a:t>Jaggi</a:t>
                </a:r>
                <a:r>
                  <a:rPr lang="en-US" sz="8000" dirty="0"/>
                  <a:t>, “COLA: Decentralized linear learning,” </a:t>
                </a:r>
                <a:r>
                  <a:rPr lang="en-US" sz="8000" dirty="0" err="1"/>
                  <a:t>arXiv</a:t>
                </a:r>
                <a:r>
                  <a:rPr lang="en-US" sz="8000" dirty="0"/>
                  <a:t> e-prints, p. arXiv:1808.04883, August 2018.</a:t>
                </a:r>
              </a:p>
              <a:p>
                <a:pPr lvl="0"/>
                <a:r>
                  <a:rPr lang="en-US" sz="9600" dirty="0"/>
                  <a:t>Solves the global convex optimization problem</a:t>
                </a:r>
              </a:p>
              <a:p>
                <a:pPr marL="57150" lvl="0" indent="0">
                  <a:buNone/>
                </a:pPr>
                <a14:m>
                  <m:oMathPara xmlns:m="http://schemas.openxmlformats.org/officeDocument/2006/math">
                    <m:oMathParaPr>
                      <m:jc m:val="centerGroup"/>
                    </m:oMathParaPr>
                    <m:oMath xmlns:m="http://schemas.openxmlformats.org/officeDocument/2006/math">
                      <m:eqArr>
                        <m:eqArrPr>
                          <m:ctrlPr>
                            <a:rPr lang="en-US" sz="9600" i="1" smtClean="0">
                              <a:latin typeface="Cambria Math" panose="02040503050406030204" pitchFamily="18" charset="0"/>
                            </a:rPr>
                          </m:ctrlPr>
                        </m:eqArrPr>
                        <m:e>
                          <m:func>
                            <m:funcPr>
                              <m:ctrlPr>
                                <a:rPr lang="en-US" sz="9600" i="1" smtClean="0">
                                  <a:solidFill>
                                    <a:schemeClr val="accent2"/>
                                  </a:solidFill>
                                  <a:latin typeface="Cambria Math" panose="02040503050406030204" pitchFamily="18" charset="0"/>
                                </a:rPr>
                              </m:ctrlPr>
                            </m:funcPr>
                            <m:fName>
                              <m:limLow>
                                <m:limLowPr>
                                  <m:ctrlPr>
                                    <a:rPr lang="en-US" sz="9600" i="1">
                                      <a:solidFill>
                                        <a:schemeClr val="accent2"/>
                                      </a:solidFill>
                                      <a:latin typeface="Cambria Math" panose="02040503050406030204" pitchFamily="18" charset="0"/>
                                    </a:rPr>
                                  </m:ctrlPr>
                                </m:limLowPr>
                                <m:e>
                                  <m:r>
                                    <m:rPr>
                                      <m:sty m:val="p"/>
                                    </m:rPr>
                                    <a:rPr lang="en-US" sz="9600">
                                      <a:solidFill>
                                        <a:schemeClr val="accent2"/>
                                      </a:solidFill>
                                      <a:latin typeface="Cambria Math" panose="02040503050406030204" pitchFamily="18" charset="0"/>
                                    </a:rPr>
                                    <m:t>min</m:t>
                                  </m:r>
                                </m:e>
                                <m:lim>
                                  <m:r>
                                    <a:rPr lang="en-US" sz="9600" i="1">
                                      <a:solidFill>
                                        <a:schemeClr val="accent2"/>
                                      </a:solidFill>
                                      <a:latin typeface="Cambria Math" panose="02040503050406030204" pitchFamily="18" charset="0"/>
                                    </a:rPr>
                                    <m:t>𝑥</m:t>
                                  </m:r>
                                  <m:r>
                                    <a:rPr lang="en-US" sz="9600" i="1">
                                      <a:solidFill>
                                        <a:schemeClr val="accent2"/>
                                      </a:solidFill>
                                      <a:latin typeface="Cambria Math" panose="02040503050406030204" pitchFamily="18" charset="0"/>
                                    </a:rPr>
                                    <m:t>∈</m:t>
                                  </m:r>
                                  <m:sSup>
                                    <m:sSupPr>
                                      <m:ctrlPr>
                                        <a:rPr lang="en-US" sz="9600" i="1">
                                          <a:solidFill>
                                            <a:schemeClr val="accent2"/>
                                          </a:solidFill>
                                          <a:latin typeface="Cambria Math" panose="02040503050406030204" pitchFamily="18" charset="0"/>
                                          <a:ea typeface="Cambria Math" panose="02040503050406030204" pitchFamily="18" charset="0"/>
                                        </a:rPr>
                                      </m:ctrlPr>
                                    </m:sSupPr>
                                    <m:e>
                                      <m:r>
                                        <a:rPr lang="en-US" sz="9600" i="1">
                                          <a:solidFill>
                                            <a:schemeClr val="accent2"/>
                                          </a:solidFill>
                                          <a:latin typeface="Cambria Math" panose="02040503050406030204" pitchFamily="18" charset="0"/>
                                          <a:ea typeface="Cambria Math" panose="02040503050406030204" pitchFamily="18" charset="0"/>
                                        </a:rPr>
                                        <m:t>ℝ</m:t>
                                      </m:r>
                                    </m:e>
                                    <m:sup>
                                      <m:r>
                                        <a:rPr lang="en-US" sz="9600" i="1">
                                          <a:solidFill>
                                            <a:schemeClr val="accent2"/>
                                          </a:solidFill>
                                          <a:latin typeface="Cambria Math" panose="02040503050406030204" pitchFamily="18" charset="0"/>
                                          <a:ea typeface="Cambria Math" panose="02040503050406030204" pitchFamily="18" charset="0"/>
                                        </a:rPr>
                                        <m:t>𝑛</m:t>
                                      </m:r>
                                    </m:sup>
                                  </m:sSup>
                                </m:lim>
                              </m:limLow>
                            </m:fName>
                            <m:e>
                              <m:sSub>
                                <m:sSubPr>
                                  <m:ctrlPr>
                                    <a:rPr lang="en-US" sz="9600" i="1">
                                      <a:solidFill>
                                        <a:schemeClr val="accent2"/>
                                      </a:solidFill>
                                      <a:latin typeface="Cambria Math" panose="02040503050406030204" pitchFamily="18" charset="0"/>
                                      <a:ea typeface="Cambria Math" panose="02040503050406030204" pitchFamily="18" charset="0"/>
                                    </a:rPr>
                                  </m:ctrlPr>
                                </m:sSubPr>
                                <m:e>
                                  <m:r>
                                    <a:rPr lang="en-US" sz="9600" i="1">
                                      <a:solidFill>
                                        <a:schemeClr val="accent2"/>
                                      </a:solidFill>
                                      <a:latin typeface="Cambria Math" panose="02040503050406030204" pitchFamily="18" charset="0"/>
                                      <a:ea typeface="Cambria Math" panose="02040503050406030204" pitchFamily="18" charset="0"/>
                                    </a:rPr>
                                    <m:t>𝒪</m:t>
                                  </m:r>
                                </m:e>
                                <m:sub>
                                  <m:r>
                                    <a:rPr lang="en-US" sz="9600" i="1">
                                      <a:solidFill>
                                        <a:schemeClr val="accent2"/>
                                      </a:solidFill>
                                      <a:latin typeface="Cambria Math" panose="02040503050406030204" pitchFamily="18" charset="0"/>
                                      <a:ea typeface="Cambria Math" panose="02040503050406030204" pitchFamily="18" charset="0"/>
                                    </a:rPr>
                                    <m:t>𝐴</m:t>
                                  </m:r>
                                </m:sub>
                              </m:sSub>
                              <m:d>
                                <m:dPr>
                                  <m:ctrlPr>
                                    <a:rPr lang="en-US" sz="9600" i="1">
                                      <a:solidFill>
                                        <a:schemeClr val="accent2"/>
                                      </a:solidFill>
                                      <a:latin typeface="Cambria Math" panose="02040503050406030204" pitchFamily="18" charset="0"/>
                                      <a:ea typeface="Cambria Math" panose="02040503050406030204" pitchFamily="18" charset="0"/>
                                    </a:rPr>
                                  </m:ctrlPr>
                                </m:dPr>
                                <m:e>
                                  <m:r>
                                    <a:rPr lang="en-US" sz="9600" i="1">
                                      <a:solidFill>
                                        <a:schemeClr val="accent2"/>
                                      </a:solidFill>
                                      <a:latin typeface="Cambria Math" panose="02040503050406030204" pitchFamily="18" charset="0"/>
                                      <a:ea typeface="Cambria Math" panose="02040503050406030204" pitchFamily="18" charset="0"/>
                                    </a:rPr>
                                    <m:t>𝑥</m:t>
                                  </m:r>
                                </m:e>
                              </m:d>
                              <m:r>
                                <a:rPr lang="en-US" sz="9600" i="1">
                                  <a:solidFill>
                                    <a:schemeClr val="accent2"/>
                                  </a:solidFill>
                                  <a:latin typeface="Cambria Math" panose="02040503050406030204" pitchFamily="18" charset="0"/>
                                  <a:ea typeface="Cambria Math" panose="02040503050406030204" pitchFamily="18" charset="0"/>
                                </a:rPr>
                                <m:t>≔</m:t>
                              </m:r>
                              <m:r>
                                <a:rPr lang="en-US" sz="9600" i="1">
                                  <a:solidFill>
                                    <a:schemeClr val="accent2"/>
                                  </a:solidFill>
                                  <a:latin typeface="Cambria Math" panose="02040503050406030204" pitchFamily="18" charset="0"/>
                                </a:rPr>
                                <m:t>𝑓</m:t>
                              </m:r>
                              <m:d>
                                <m:dPr>
                                  <m:ctrlPr>
                                    <a:rPr lang="en-US" sz="9600" i="1">
                                      <a:solidFill>
                                        <a:schemeClr val="accent2"/>
                                      </a:solidFill>
                                      <a:latin typeface="Cambria Math" panose="02040503050406030204" pitchFamily="18" charset="0"/>
                                    </a:rPr>
                                  </m:ctrlPr>
                                </m:dPr>
                                <m:e>
                                  <m:r>
                                    <a:rPr lang="en-US" sz="9600" i="1">
                                      <a:solidFill>
                                        <a:schemeClr val="accent2"/>
                                      </a:solidFill>
                                      <a:latin typeface="Cambria Math" panose="02040503050406030204" pitchFamily="18" charset="0"/>
                                    </a:rPr>
                                    <m:t>𝐴𝑥</m:t>
                                  </m:r>
                                </m:e>
                              </m:d>
                              <m:r>
                                <a:rPr lang="en-US" sz="9600" i="1">
                                  <a:solidFill>
                                    <a:schemeClr val="accent2"/>
                                  </a:solidFill>
                                  <a:latin typeface="Cambria Math" panose="02040503050406030204" pitchFamily="18" charset="0"/>
                                </a:rPr>
                                <m:t>+</m:t>
                              </m:r>
                              <m:r>
                                <a:rPr lang="en-US" sz="9600" i="1">
                                  <a:solidFill>
                                    <a:schemeClr val="accent2"/>
                                  </a:solidFill>
                                  <a:latin typeface="Cambria Math" panose="02040503050406030204" pitchFamily="18" charset="0"/>
                                </a:rPr>
                                <m:t>𝑔</m:t>
                              </m:r>
                              <m:d>
                                <m:dPr>
                                  <m:ctrlPr>
                                    <a:rPr lang="en-US" sz="9600" i="1">
                                      <a:solidFill>
                                        <a:schemeClr val="accent2"/>
                                      </a:solidFill>
                                      <a:latin typeface="Cambria Math" panose="02040503050406030204" pitchFamily="18" charset="0"/>
                                    </a:rPr>
                                  </m:ctrlPr>
                                </m:dPr>
                                <m:e>
                                  <m:r>
                                    <a:rPr lang="en-US" sz="9600" i="1">
                                      <a:solidFill>
                                        <a:schemeClr val="accent2"/>
                                      </a:solidFill>
                                      <a:latin typeface="Cambria Math" panose="02040503050406030204" pitchFamily="18" charset="0"/>
                                    </a:rPr>
                                    <m:t>𝑥</m:t>
                                  </m:r>
                                </m:e>
                              </m:d>
                            </m:e>
                          </m:func>
                          <m:r>
                            <a:rPr lang="en-US" sz="9600" i="1">
                              <a:latin typeface="Cambria Math" panose="02040503050406030204" pitchFamily="18" charset="0"/>
                            </a:rPr>
                            <m:t>#</m:t>
                          </m:r>
                        </m:e>
                      </m:eqArr>
                    </m:oMath>
                  </m:oMathPara>
                </a14:m>
                <a:br>
                  <a:rPr lang="en-US" sz="9600" dirty="0"/>
                </a:br>
                <a:r>
                  <a:rPr lang="en-US" sz="9600" dirty="0"/>
                  <a:t>    where </a:t>
                </a:r>
                <a14:m>
                  <m:oMath xmlns:m="http://schemas.openxmlformats.org/officeDocument/2006/math">
                    <m:r>
                      <a:rPr lang="en-US" sz="9600" i="1" smtClean="0">
                        <a:solidFill>
                          <a:schemeClr val="accent2"/>
                        </a:solidFill>
                        <a:latin typeface="Cambria Math" panose="02040503050406030204" pitchFamily="18" charset="0"/>
                      </a:rPr>
                      <m:t>𝑓</m:t>
                    </m:r>
                    <m:r>
                      <a:rPr lang="en-US" sz="9600" i="1" smtClean="0">
                        <a:solidFill>
                          <a:schemeClr val="accent2"/>
                        </a:solidFill>
                        <a:latin typeface="Cambria Math" panose="02040503050406030204" pitchFamily="18" charset="0"/>
                      </a:rPr>
                      <m:t>:</m:t>
                    </m:r>
                    <m:sSup>
                      <m:sSupPr>
                        <m:ctrlPr>
                          <a:rPr lang="en-US" sz="9600" i="1">
                            <a:solidFill>
                              <a:schemeClr val="accent2"/>
                            </a:solidFill>
                            <a:latin typeface="Cambria Math" panose="02040503050406030204" pitchFamily="18" charset="0"/>
                            <a:ea typeface="Cambria Math" panose="02040503050406030204" pitchFamily="18" charset="0"/>
                          </a:rPr>
                        </m:ctrlPr>
                      </m:sSupPr>
                      <m:e>
                        <m:r>
                          <a:rPr lang="en-US" sz="9600" i="1">
                            <a:solidFill>
                              <a:schemeClr val="accent2"/>
                            </a:solidFill>
                            <a:latin typeface="Cambria Math" panose="02040503050406030204" pitchFamily="18" charset="0"/>
                            <a:ea typeface="Cambria Math" panose="02040503050406030204" pitchFamily="18" charset="0"/>
                          </a:rPr>
                          <m:t>ℝ</m:t>
                        </m:r>
                      </m:e>
                      <m:sup>
                        <m:r>
                          <a:rPr lang="en-US" sz="9600" i="1">
                            <a:solidFill>
                              <a:schemeClr val="accent2"/>
                            </a:solidFill>
                            <a:latin typeface="Cambria Math" panose="02040503050406030204" pitchFamily="18" charset="0"/>
                            <a:ea typeface="Cambria Math" panose="02040503050406030204" pitchFamily="18" charset="0"/>
                          </a:rPr>
                          <m:t>𝑚</m:t>
                        </m:r>
                      </m:sup>
                    </m:sSup>
                    <m:r>
                      <a:rPr lang="en-US" sz="9600" i="1">
                        <a:solidFill>
                          <a:schemeClr val="accent2"/>
                        </a:solidFill>
                        <a:latin typeface="Cambria Math" panose="02040503050406030204" pitchFamily="18" charset="0"/>
                        <a:ea typeface="Cambria Math" panose="02040503050406030204" pitchFamily="18" charset="0"/>
                      </a:rPr>
                      <m:t>→</m:t>
                    </m:r>
                    <m:r>
                      <a:rPr lang="en-US" sz="9600" i="1">
                        <a:solidFill>
                          <a:schemeClr val="accent2"/>
                        </a:solidFill>
                        <a:latin typeface="Cambria Math" panose="02040503050406030204" pitchFamily="18" charset="0"/>
                        <a:ea typeface="Cambria Math" panose="02040503050406030204" pitchFamily="18" charset="0"/>
                      </a:rPr>
                      <m:t>ℝ</m:t>
                    </m:r>
                  </m:oMath>
                </a14:m>
                <a:r>
                  <a:rPr lang="en-US" sz="9600" dirty="0">
                    <a:solidFill>
                      <a:schemeClr val="accent2"/>
                    </a:solidFill>
                  </a:rPr>
                  <a:t> </a:t>
                </a:r>
                <a:r>
                  <a:rPr lang="en-US" sz="9600" dirty="0"/>
                  <a:t>is convex and </a:t>
                </a:r>
                <a14:m>
                  <m:oMath xmlns:m="http://schemas.openxmlformats.org/officeDocument/2006/math">
                    <m:r>
                      <a:rPr lang="en-US" sz="9600" i="1" smtClean="0">
                        <a:solidFill>
                          <a:schemeClr val="accent2"/>
                        </a:solidFill>
                        <a:latin typeface="Cambria Math" panose="02040503050406030204" pitchFamily="18" charset="0"/>
                      </a:rPr>
                      <m:t>𝑔</m:t>
                    </m:r>
                    <m:r>
                      <a:rPr lang="en-US" sz="9600" i="1" smtClean="0">
                        <a:solidFill>
                          <a:schemeClr val="accent2"/>
                        </a:solidFill>
                        <a:latin typeface="Cambria Math" panose="02040503050406030204" pitchFamily="18" charset="0"/>
                      </a:rPr>
                      <m:t>:</m:t>
                    </m:r>
                    <m:sSup>
                      <m:sSupPr>
                        <m:ctrlPr>
                          <a:rPr lang="en-US" sz="9600" i="1">
                            <a:solidFill>
                              <a:schemeClr val="accent2"/>
                            </a:solidFill>
                            <a:latin typeface="Cambria Math" panose="02040503050406030204" pitchFamily="18" charset="0"/>
                            <a:ea typeface="Cambria Math" panose="02040503050406030204" pitchFamily="18" charset="0"/>
                          </a:rPr>
                        </m:ctrlPr>
                      </m:sSupPr>
                      <m:e>
                        <m:r>
                          <a:rPr lang="en-US" sz="9600" i="1">
                            <a:solidFill>
                              <a:schemeClr val="accent2"/>
                            </a:solidFill>
                            <a:latin typeface="Cambria Math" panose="02040503050406030204" pitchFamily="18" charset="0"/>
                            <a:ea typeface="Cambria Math" panose="02040503050406030204" pitchFamily="18" charset="0"/>
                          </a:rPr>
                          <m:t>ℝ</m:t>
                        </m:r>
                      </m:e>
                      <m:sup>
                        <m:r>
                          <a:rPr lang="en-US" sz="9600" i="1">
                            <a:solidFill>
                              <a:schemeClr val="accent2"/>
                            </a:solidFill>
                            <a:latin typeface="Cambria Math" panose="02040503050406030204" pitchFamily="18" charset="0"/>
                            <a:ea typeface="Cambria Math" panose="02040503050406030204" pitchFamily="18" charset="0"/>
                          </a:rPr>
                          <m:t>𝑛</m:t>
                        </m:r>
                      </m:sup>
                    </m:sSup>
                    <m:r>
                      <a:rPr lang="en-US" sz="9600" i="1">
                        <a:solidFill>
                          <a:schemeClr val="accent2"/>
                        </a:solidFill>
                        <a:latin typeface="Cambria Math" panose="02040503050406030204" pitchFamily="18" charset="0"/>
                        <a:ea typeface="Cambria Math" panose="02040503050406030204" pitchFamily="18" charset="0"/>
                      </a:rPr>
                      <m:t>→</m:t>
                    </m:r>
                    <m:r>
                      <a:rPr lang="en-US" sz="9600" i="1">
                        <a:solidFill>
                          <a:schemeClr val="accent2"/>
                        </a:solidFill>
                        <a:latin typeface="Cambria Math" panose="02040503050406030204" pitchFamily="18" charset="0"/>
                        <a:ea typeface="Cambria Math" panose="02040503050406030204" pitchFamily="18" charset="0"/>
                      </a:rPr>
                      <m:t>ℝ</m:t>
                    </m:r>
                  </m:oMath>
                </a14:m>
                <a:r>
                  <a:rPr lang="en-US" sz="9600" dirty="0">
                    <a:solidFill>
                      <a:schemeClr val="accent2"/>
                    </a:solidFill>
                  </a:rPr>
                  <a:t> </a:t>
                </a:r>
                <a:r>
                  <a:rPr lang="en-US" sz="9600" dirty="0"/>
                  <a:t>is convex and separable</a:t>
                </a:r>
              </a:p>
              <a:p>
                <a:pPr lvl="0"/>
                <a:r>
                  <a:rPr lang="en-US" sz="9600" dirty="0"/>
                  <a:t>We used elastic-net regression for our experiments, i.e.</a:t>
                </a:r>
              </a:p>
              <a:p>
                <a:pPr marL="57150" lvl="0" indent="0">
                  <a:buNone/>
                </a:pPr>
                <a14:m>
                  <m:oMathPara xmlns:m="http://schemas.openxmlformats.org/officeDocument/2006/math">
                    <m:oMathParaPr>
                      <m:jc m:val="centerGroup"/>
                    </m:oMathParaPr>
                    <m:oMath xmlns:m="http://schemas.openxmlformats.org/officeDocument/2006/math">
                      <m:sSub>
                        <m:sSubPr>
                          <m:ctrlPr>
                            <a:rPr lang="en-US" sz="9600" b="0" i="1" smtClean="0">
                              <a:solidFill>
                                <a:schemeClr val="accent2"/>
                              </a:solidFill>
                              <a:latin typeface="Cambria Math" panose="02040503050406030204" pitchFamily="18" charset="0"/>
                            </a:rPr>
                          </m:ctrlPr>
                        </m:sSubPr>
                        <m:e>
                          <m:r>
                            <a:rPr lang="en-US" sz="9600" b="0" i="1" smtClean="0">
                              <a:solidFill>
                                <a:schemeClr val="accent2"/>
                              </a:solidFill>
                              <a:latin typeface="Cambria Math" panose="02040503050406030204" pitchFamily="18" charset="0"/>
                            </a:rPr>
                            <m:t>𝑂</m:t>
                          </m:r>
                        </m:e>
                        <m:sub>
                          <m:r>
                            <a:rPr lang="en-US" sz="9600" b="0" i="1" smtClean="0">
                              <a:solidFill>
                                <a:schemeClr val="accent2"/>
                              </a:solidFill>
                              <a:latin typeface="Cambria Math" panose="02040503050406030204" pitchFamily="18" charset="0"/>
                            </a:rPr>
                            <m:t>𝐴</m:t>
                          </m:r>
                        </m:sub>
                      </m:sSub>
                      <m:d>
                        <m:dPr>
                          <m:ctrlPr>
                            <a:rPr lang="en-US" sz="9600" b="0" i="1" smtClean="0">
                              <a:solidFill>
                                <a:schemeClr val="accent2"/>
                              </a:solidFill>
                              <a:latin typeface="Cambria Math" panose="02040503050406030204" pitchFamily="18" charset="0"/>
                            </a:rPr>
                          </m:ctrlPr>
                        </m:dPr>
                        <m:e>
                          <m:r>
                            <a:rPr lang="en-US" sz="9600" b="0" i="1" smtClean="0">
                              <a:solidFill>
                                <a:schemeClr val="accent2"/>
                              </a:solidFill>
                              <a:latin typeface="Cambria Math" panose="02040503050406030204" pitchFamily="18" charset="0"/>
                            </a:rPr>
                            <m:t>𝑥</m:t>
                          </m:r>
                        </m:e>
                      </m:d>
                      <m:r>
                        <a:rPr lang="en-US" sz="9600" b="0" i="1" smtClean="0">
                          <a:solidFill>
                            <a:schemeClr val="accent2"/>
                          </a:solidFill>
                          <a:latin typeface="Cambria Math" panose="02040503050406030204" pitchFamily="18" charset="0"/>
                        </a:rPr>
                        <m:t>=</m:t>
                      </m:r>
                      <m:limLow>
                        <m:limLowPr>
                          <m:ctrlPr>
                            <a:rPr lang="en-US" sz="9600" i="1" smtClean="0">
                              <a:solidFill>
                                <a:schemeClr val="accent2"/>
                              </a:solidFill>
                              <a:latin typeface="Cambria Math" panose="02040503050406030204" pitchFamily="18" charset="0"/>
                            </a:rPr>
                          </m:ctrlPr>
                        </m:limLowPr>
                        <m:e>
                          <m:groupChr>
                            <m:groupChrPr>
                              <m:chr m:val="⏟"/>
                              <m:ctrlPr>
                                <a:rPr lang="en-US" sz="9600" i="1" smtClean="0">
                                  <a:solidFill>
                                    <a:schemeClr val="accent2"/>
                                  </a:solidFill>
                                  <a:latin typeface="Cambria Math" panose="02040503050406030204" pitchFamily="18" charset="0"/>
                                </a:rPr>
                              </m:ctrlPr>
                            </m:groupChrPr>
                            <m:e>
                              <m:sSubSup>
                                <m:sSubSupPr>
                                  <m:ctrlPr>
                                    <a:rPr lang="en-US" sz="9600" i="1">
                                      <a:solidFill>
                                        <a:schemeClr val="accent2"/>
                                      </a:solidFill>
                                      <a:latin typeface="Cambria Math" panose="02040503050406030204" pitchFamily="18" charset="0"/>
                                    </a:rPr>
                                  </m:ctrlPr>
                                </m:sSubSupPr>
                                <m:e>
                                  <m:f>
                                    <m:fPr>
                                      <m:ctrlPr>
                                        <a:rPr lang="en-US" sz="9600" i="1">
                                          <a:solidFill>
                                            <a:schemeClr val="accent2"/>
                                          </a:solidFill>
                                          <a:latin typeface="Cambria Math" panose="02040503050406030204" pitchFamily="18" charset="0"/>
                                        </a:rPr>
                                      </m:ctrlPr>
                                    </m:fPr>
                                    <m:num>
                                      <m:r>
                                        <a:rPr lang="en-US" sz="9600" i="1">
                                          <a:solidFill>
                                            <a:schemeClr val="accent2"/>
                                          </a:solidFill>
                                          <a:latin typeface="Cambria Math" panose="02040503050406030204" pitchFamily="18" charset="0"/>
                                        </a:rPr>
                                        <m:t>1</m:t>
                                      </m:r>
                                    </m:num>
                                    <m:den>
                                      <m:r>
                                        <a:rPr lang="en-US" sz="9600" i="1">
                                          <a:solidFill>
                                            <a:schemeClr val="accent2"/>
                                          </a:solidFill>
                                          <a:latin typeface="Cambria Math" panose="02040503050406030204" pitchFamily="18" charset="0"/>
                                        </a:rPr>
                                        <m:t>2</m:t>
                                      </m:r>
                                    </m:den>
                                  </m:f>
                                  <m:d>
                                    <m:dPr>
                                      <m:begChr m:val="‖"/>
                                      <m:endChr m:val="‖"/>
                                      <m:ctrlPr>
                                        <a:rPr lang="en-US" sz="9600" i="1">
                                          <a:solidFill>
                                            <a:schemeClr val="accent2"/>
                                          </a:solidFill>
                                          <a:latin typeface="Cambria Math" panose="02040503050406030204" pitchFamily="18" charset="0"/>
                                        </a:rPr>
                                      </m:ctrlPr>
                                    </m:dPr>
                                    <m:e>
                                      <m:r>
                                        <a:rPr lang="en-US" sz="9600" i="1">
                                          <a:solidFill>
                                            <a:schemeClr val="accent2"/>
                                          </a:solidFill>
                                          <a:latin typeface="Cambria Math" panose="02040503050406030204" pitchFamily="18" charset="0"/>
                                        </a:rPr>
                                        <m:t>𝐴𝑥</m:t>
                                      </m:r>
                                      <m:r>
                                        <a:rPr lang="en-US" sz="9600" i="1">
                                          <a:solidFill>
                                            <a:schemeClr val="accent2"/>
                                          </a:solidFill>
                                          <a:latin typeface="Cambria Math" panose="02040503050406030204" pitchFamily="18" charset="0"/>
                                        </a:rPr>
                                        <m:t>−</m:t>
                                      </m:r>
                                      <m:r>
                                        <a:rPr lang="en-US" sz="9600" i="1">
                                          <a:solidFill>
                                            <a:schemeClr val="accent2"/>
                                          </a:solidFill>
                                          <a:latin typeface="Cambria Math" panose="02040503050406030204" pitchFamily="18" charset="0"/>
                                        </a:rPr>
                                        <m:t>𝑏</m:t>
                                      </m:r>
                                    </m:e>
                                  </m:d>
                                </m:e>
                                <m:sub>
                                  <m:r>
                                    <a:rPr lang="en-US" sz="9600" i="1">
                                      <a:solidFill>
                                        <a:schemeClr val="accent2"/>
                                      </a:solidFill>
                                      <a:latin typeface="Cambria Math" panose="02040503050406030204" pitchFamily="18" charset="0"/>
                                    </a:rPr>
                                    <m:t>2</m:t>
                                  </m:r>
                                </m:sub>
                                <m:sup>
                                  <m:r>
                                    <a:rPr lang="en-US" sz="9600" i="1">
                                      <a:solidFill>
                                        <a:schemeClr val="accent2"/>
                                      </a:solidFill>
                                      <a:latin typeface="Cambria Math" panose="02040503050406030204" pitchFamily="18" charset="0"/>
                                    </a:rPr>
                                    <m:t>2</m:t>
                                  </m:r>
                                </m:sup>
                              </m:sSubSup>
                            </m:e>
                          </m:groupChr>
                        </m:e>
                        <m:lim>
                          <m:r>
                            <a:rPr lang="en-US" sz="9600" i="1">
                              <a:solidFill>
                                <a:schemeClr val="accent2"/>
                              </a:solidFill>
                              <a:latin typeface="Cambria Math" panose="02040503050406030204" pitchFamily="18" charset="0"/>
                            </a:rPr>
                            <m:t>𝑓</m:t>
                          </m:r>
                          <m:r>
                            <a:rPr lang="en-US" sz="9600" i="1">
                              <a:solidFill>
                                <a:schemeClr val="accent2"/>
                              </a:solidFill>
                              <a:latin typeface="Cambria Math" panose="02040503050406030204" pitchFamily="18" charset="0"/>
                            </a:rPr>
                            <m:t>(</m:t>
                          </m:r>
                          <m:r>
                            <a:rPr lang="en-US" sz="9600" i="1">
                              <a:solidFill>
                                <a:schemeClr val="accent2"/>
                              </a:solidFill>
                              <a:latin typeface="Cambria Math" panose="02040503050406030204" pitchFamily="18" charset="0"/>
                            </a:rPr>
                            <m:t>𝐴𝑥</m:t>
                          </m:r>
                          <m:r>
                            <a:rPr lang="en-US" sz="9600" i="1">
                              <a:solidFill>
                                <a:schemeClr val="accent2"/>
                              </a:solidFill>
                              <a:latin typeface="Cambria Math" panose="02040503050406030204" pitchFamily="18" charset="0"/>
                            </a:rPr>
                            <m:t>)</m:t>
                          </m:r>
                        </m:lim>
                      </m:limLow>
                      <m:r>
                        <a:rPr lang="en-US" sz="9600" b="0" i="1" smtClean="0">
                          <a:solidFill>
                            <a:schemeClr val="accent2"/>
                          </a:solidFill>
                          <a:latin typeface="Cambria Math" panose="02040503050406030204" pitchFamily="18" charset="0"/>
                        </a:rPr>
                        <m:t>+</m:t>
                      </m:r>
                      <m:limLow>
                        <m:limLowPr>
                          <m:ctrlPr>
                            <a:rPr lang="en-US" sz="9600" b="0" i="1" smtClean="0">
                              <a:solidFill>
                                <a:schemeClr val="accent2"/>
                              </a:solidFill>
                              <a:latin typeface="Cambria Math" panose="02040503050406030204" pitchFamily="18" charset="0"/>
                            </a:rPr>
                          </m:ctrlPr>
                        </m:limLowPr>
                        <m:e>
                          <m:groupChr>
                            <m:groupChrPr>
                              <m:chr m:val="⏟"/>
                              <m:ctrlPr>
                                <a:rPr lang="en-US" sz="9600" b="0" i="1" smtClean="0">
                                  <a:solidFill>
                                    <a:schemeClr val="accent2"/>
                                  </a:solidFill>
                                  <a:latin typeface="Cambria Math" panose="02040503050406030204" pitchFamily="18" charset="0"/>
                                </a:rPr>
                              </m:ctrlPr>
                            </m:groupChrPr>
                            <m:e>
                              <m:r>
                                <a:rPr lang="en-US" sz="9600" i="1">
                                  <a:solidFill>
                                    <a:schemeClr val="accent2"/>
                                  </a:solidFill>
                                  <a:latin typeface="Cambria Math" panose="02040503050406030204" pitchFamily="18" charset="0"/>
                                </a:rPr>
                                <m:t>𝜆</m:t>
                              </m:r>
                              <m:d>
                                <m:dPr>
                                  <m:ctrlPr>
                                    <a:rPr lang="en-US" sz="9600" i="1">
                                      <a:solidFill>
                                        <a:schemeClr val="accent2"/>
                                      </a:solidFill>
                                      <a:latin typeface="Cambria Math" panose="02040503050406030204" pitchFamily="18" charset="0"/>
                                    </a:rPr>
                                  </m:ctrlPr>
                                </m:dPr>
                                <m:e>
                                  <m:f>
                                    <m:fPr>
                                      <m:ctrlPr>
                                        <a:rPr lang="en-US" sz="9600" i="1">
                                          <a:solidFill>
                                            <a:schemeClr val="accent2"/>
                                          </a:solidFill>
                                          <a:latin typeface="Cambria Math" panose="02040503050406030204" pitchFamily="18" charset="0"/>
                                        </a:rPr>
                                      </m:ctrlPr>
                                    </m:fPr>
                                    <m:num>
                                      <m:r>
                                        <a:rPr lang="en-US" sz="9600" i="1">
                                          <a:solidFill>
                                            <a:schemeClr val="accent2"/>
                                          </a:solidFill>
                                          <a:latin typeface="Cambria Math" panose="02040503050406030204" pitchFamily="18" charset="0"/>
                                        </a:rPr>
                                        <m:t>𝜂</m:t>
                                      </m:r>
                                    </m:num>
                                    <m:den>
                                      <m:r>
                                        <a:rPr lang="en-US" sz="9600" i="1">
                                          <a:solidFill>
                                            <a:schemeClr val="accent2"/>
                                          </a:solidFill>
                                          <a:latin typeface="Cambria Math" panose="02040503050406030204" pitchFamily="18" charset="0"/>
                                        </a:rPr>
                                        <m:t>2</m:t>
                                      </m:r>
                                    </m:den>
                                  </m:f>
                                  <m:sSubSup>
                                    <m:sSubSupPr>
                                      <m:ctrlPr>
                                        <a:rPr lang="en-US" sz="9600" i="1">
                                          <a:solidFill>
                                            <a:schemeClr val="accent2"/>
                                          </a:solidFill>
                                          <a:latin typeface="Cambria Math" panose="02040503050406030204" pitchFamily="18" charset="0"/>
                                        </a:rPr>
                                      </m:ctrlPr>
                                    </m:sSubSupPr>
                                    <m:e>
                                      <m:d>
                                        <m:dPr>
                                          <m:begChr m:val="‖"/>
                                          <m:endChr m:val="‖"/>
                                          <m:ctrlPr>
                                            <a:rPr lang="en-US" sz="9600" i="1">
                                              <a:solidFill>
                                                <a:schemeClr val="accent2"/>
                                              </a:solidFill>
                                              <a:latin typeface="Cambria Math" panose="02040503050406030204" pitchFamily="18" charset="0"/>
                                            </a:rPr>
                                          </m:ctrlPr>
                                        </m:dPr>
                                        <m:e>
                                          <m:r>
                                            <a:rPr lang="en-US" sz="9600" i="1">
                                              <a:solidFill>
                                                <a:schemeClr val="accent2"/>
                                              </a:solidFill>
                                              <a:latin typeface="Cambria Math" panose="02040503050406030204" pitchFamily="18" charset="0"/>
                                            </a:rPr>
                                            <m:t>𝑥</m:t>
                                          </m:r>
                                        </m:e>
                                      </m:d>
                                    </m:e>
                                    <m:sub>
                                      <m:r>
                                        <a:rPr lang="en-US" sz="9600" i="1">
                                          <a:solidFill>
                                            <a:schemeClr val="accent2"/>
                                          </a:solidFill>
                                          <a:latin typeface="Cambria Math" panose="02040503050406030204" pitchFamily="18" charset="0"/>
                                        </a:rPr>
                                        <m:t>2</m:t>
                                      </m:r>
                                    </m:sub>
                                    <m:sup>
                                      <m:r>
                                        <a:rPr lang="en-US" sz="9600" i="1">
                                          <a:solidFill>
                                            <a:schemeClr val="accent2"/>
                                          </a:solidFill>
                                          <a:latin typeface="Cambria Math" panose="02040503050406030204" pitchFamily="18" charset="0"/>
                                        </a:rPr>
                                        <m:t>2</m:t>
                                      </m:r>
                                    </m:sup>
                                  </m:sSubSup>
                                  <m:r>
                                    <a:rPr lang="en-US" sz="9600" i="1">
                                      <a:solidFill>
                                        <a:schemeClr val="accent2"/>
                                      </a:solidFill>
                                      <a:latin typeface="Cambria Math" panose="02040503050406030204" pitchFamily="18" charset="0"/>
                                    </a:rPr>
                                    <m:t>+</m:t>
                                  </m:r>
                                  <m:d>
                                    <m:dPr>
                                      <m:ctrlPr>
                                        <a:rPr lang="en-US" sz="9600" i="1">
                                          <a:solidFill>
                                            <a:schemeClr val="accent2"/>
                                          </a:solidFill>
                                          <a:latin typeface="Cambria Math" panose="02040503050406030204" pitchFamily="18" charset="0"/>
                                        </a:rPr>
                                      </m:ctrlPr>
                                    </m:dPr>
                                    <m:e>
                                      <m:r>
                                        <a:rPr lang="en-US" sz="9600" i="1">
                                          <a:solidFill>
                                            <a:schemeClr val="accent2"/>
                                          </a:solidFill>
                                          <a:latin typeface="Cambria Math" panose="02040503050406030204" pitchFamily="18" charset="0"/>
                                        </a:rPr>
                                        <m:t>1−</m:t>
                                      </m:r>
                                      <m:r>
                                        <a:rPr lang="en-US" sz="9600" i="1">
                                          <a:solidFill>
                                            <a:schemeClr val="accent2"/>
                                          </a:solidFill>
                                          <a:latin typeface="Cambria Math" panose="02040503050406030204" pitchFamily="18" charset="0"/>
                                        </a:rPr>
                                        <m:t>𝜂</m:t>
                                      </m:r>
                                    </m:e>
                                  </m:d>
                                  <m:sSub>
                                    <m:sSubPr>
                                      <m:ctrlPr>
                                        <a:rPr lang="en-US" sz="9600" i="1">
                                          <a:solidFill>
                                            <a:schemeClr val="accent2"/>
                                          </a:solidFill>
                                          <a:latin typeface="Cambria Math" panose="02040503050406030204" pitchFamily="18" charset="0"/>
                                        </a:rPr>
                                      </m:ctrlPr>
                                    </m:sSubPr>
                                    <m:e>
                                      <m:d>
                                        <m:dPr>
                                          <m:begChr m:val="‖"/>
                                          <m:endChr m:val="‖"/>
                                          <m:ctrlPr>
                                            <a:rPr lang="en-US" sz="9600" i="1">
                                              <a:solidFill>
                                                <a:schemeClr val="accent2"/>
                                              </a:solidFill>
                                              <a:latin typeface="Cambria Math" panose="02040503050406030204" pitchFamily="18" charset="0"/>
                                            </a:rPr>
                                          </m:ctrlPr>
                                        </m:dPr>
                                        <m:e>
                                          <m:r>
                                            <a:rPr lang="en-US" sz="9600" i="1">
                                              <a:solidFill>
                                                <a:schemeClr val="accent2"/>
                                              </a:solidFill>
                                              <a:latin typeface="Cambria Math" panose="02040503050406030204" pitchFamily="18" charset="0"/>
                                            </a:rPr>
                                            <m:t>𝑥</m:t>
                                          </m:r>
                                        </m:e>
                                      </m:d>
                                    </m:e>
                                    <m:sub>
                                      <m:r>
                                        <a:rPr lang="en-US" sz="9600" i="1">
                                          <a:solidFill>
                                            <a:schemeClr val="accent2"/>
                                          </a:solidFill>
                                          <a:latin typeface="Cambria Math" panose="02040503050406030204" pitchFamily="18" charset="0"/>
                                        </a:rPr>
                                        <m:t>1</m:t>
                                      </m:r>
                                    </m:sub>
                                  </m:sSub>
                                </m:e>
                              </m:d>
                            </m:e>
                          </m:groupChr>
                        </m:e>
                        <m:lim>
                          <m:r>
                            <a:rPr lang="en-US" sz="9600" i="1">
                              <a:solidFill>
                                <a:schemeClr val="accent2"/>
                              </a:solidFill>
                              <a:latin typeface="Cambria Math" panose="02040503050406030204" pitchFamily="18" charset="0"/>
                            </a:rPr>
                            <m:t>𝑔</m:t>
                          </m:r>
                          <m:d>
                            <m:dPr>
                              <m:ctrlPr>
                                <a:rPr lang="en-US" sz="9600" i="1">
                                  <a:solidFill>
                                    <a:schemeClr val="accent2"/>
                                  </a:solidFill>
                                  <a:latin typeface="Cambria Math" panose="02040503050406030204" pitchFamily="18" charset="0"/>
                                </a:rPr>
                              </m:ctrlPr>
                            </m:dPr>
                            <m:e>
                              <m:r>
                                <a:rPr lang="en-US" sz="9600" i="1">
                                  <a:solidFill>
                                    <a:schemeClr val="accent2"/>
                                  </a:solidFill>
                                  <a:latin typeface="Cambria Math" panose="02040503050406030204" pitchFamily="18" charset="0"/>
                                </a:rPr>
                                <m:t>𝑥</m:t>
                              </m:r>
                            </m:e>
                          </m:d>
                        </m:lim>
                      </m:limLow>
                    </m:oMath>
                  </m:oMathPara>
                </a14:m>
                <a:endParaRPr lang="en-US" sz="9600" dirty="0"/>
              </a:p>
            </p:txBody>
          </p:sp>
        </mc:Choice>
        <mc:Fallback xmlns="">
          <p:sp>
            <p:nvSpPr>
              <p:cNvPr id="4" name="Content Placeholder 3">
                <a:extLst>
                  <a:ext uri="{FF2B5EF4-FFF2-40B4-BE49-F238E27FC236}">
                    <a16:creationId xmlns:a16="http://schemas.microsoft.com/office/drawing/2014/main" id="{3DFBB53B-7195-421C-A057-ECE10551E235}"/>
                  </a:ext>
                </a:extLst>
              </p:cNvPr>
              <p:cNvSpPr>
                <a:spLocks noGrp="1" noRot="1" noChangeAspect="1" noMove="1" noResize="1" noEditPoints="1" noAdjustHandles="1" noChangeArrowheads="1" noChangeShapeType="1" noTextEdit="1"/>
              </p:cNvSpPr>
              <p:nvPr>
                <p:ph idx="1"/>
              </p:nvPr>
            </p:nvSpPr>
            <p:spPr>
              <a:blipFill>
                <a:blip r:embed="rId3"/>
                <a:stretch>
                  <a:fillRect l="-889" t="-3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4D14953-A0A4-4B15-A364-64397527DEC3}"/>
                  </a:ext>
                </a:extLst>
              </p:cNvPr>
              <p:cNvSpPr/>
              <p:nvPr/>
            </p:nvSpPr>
            <p:spPr bwMode="auto">
              <a:xfrm>
                <a:off x="6044540" y="2713512"/>
                <a:ext cx="890650" cy="42157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rtlCol="0" anchor="b">
                <a:prstTxWarp prst="textNoShape">
                  <a:avLst/>
                </a:prstTxWarp>
              </a:bodyPr>
              <a:lstStyle/>
              <a:p>
                <a:pPr algn="ctr">
                  <a:spcBef>
                    <a:spcPct val="0"/>
                  </a:spcBef>
                </a:pPr>
                <a14:m>
                  <m:oMathPara xmlns:m="http://schemas.openxmlformats.org/officeDocument/2006/math">
                    <m:oMathParaPr>
                      <m:jc m:val="centerGroup"/>
                    </m:oMathParaPr>
                    <m:oMath xmlns:m="http://schemas.openxmlformats.org/officeDocument/2006/math">
                      <m:r>
                        <a:rPr lang="en-US" sz="2400" b="0" i="1" smtClean="0">
                          <a:solidFill>
                            <a:srgbClr val="000000"/>
                          </a:solidFill>
                          <a:latin typeface="Cambria Math" panose="02040503050406030204" pitchFamily="18" charset="0"/>
                        </a:rPr>
                        <m:t> </m:t>
                      </m:r>
                      <m:r>
                        <a:rPr lang="en-US" sz="2400" b="0" i="1" smtClean="0">
                          <a:solidFill>
                            <a:schemeClr val="bg1"/>
                          </a:solidFill>
                          <a:latin typeface="Cambria Math" panose="02040503050406030204" pitchFamily="18" charset="0"/>
                        </a:rPr>
                        <m:t>𝑓</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𝐴𝑥</m:t>
                      </m:r>
                      <m:r>
                        <a:rPr lang="en-US" sz="2400" b="0" i="1" smtClean="0">
                          <a:solidFill>
                            <a:schemeClr val="bg1"/>
                          </a:solidFill>
                          <a:latin typeface="Cambria Math" panose="02040503050406030204" pitchFamily="18" charset="0"/>
                        </a:rPr>
                        <m:t>)</m:t>
                      </m:r>
                    </m:oMath>
                  </m:oMathPara>
                </a14:m>
                <a:endParaRPr lang="en-US" sz="2400" dirty="0">
                  <a:solidFill>
                    <a:srgbClr val="000000"/>
                  </a:solidFill>
                </a:endParaRPr>
              </a:p>
            </p:txBody>
          </p:sp>
        </mc:Choice>
        <mc:Fallback xmlns="">
          <p:sp>
            <p:nvSpPr>
              <p:cNvPr id="2" name="Rectangle 1">
                <a:extLst>
                  <a:ext uri="{FF2B5EF4-FFF2-40B4-BE49-F238E27FC236}">
                    <a16:creationId xmlns:a16="http://schemas.microsoft.com/office/drawing/2014/main" id="{F4D14953-A0A4-4B15-A364-64397527DEC3}"/>
                  </a:ext>
                </a:extLst>
              </p:cNvPr>
              <p:cNvSpPr>
                <a:spLocks noRot="1" noChangeAspect="1" noMove="1" noResize="1" noEditPoints="1" noAdjustHandles="1" noChangeArrowheads="1" noChangeShapeType="1" noTextEdit="1"/>
              </p:cNvSpPr>
              <p:nvPr/>
            </p:nvSpPr>
            <p:spPr bwMode="auto">
              <a:xfrm>
                <a:off x="6044540" y="2713512"/>
                <a:ext cx="890650" cy="421574"/>
              </a:xfrm>
              <a:prstGeom prst="rect">
                <a:avLst/>
              </a:prstGeom>
              <a:blipFill>
                <a:blip r:embed="rId4"/>
                <a:stretch>
                  <a:fillRect l="-7792" r="-7792" b="-12987"/>
                </a:stretch>
              </a:blipFill>
              <a:ln>
                <a:headEnd/>
                <a:tailEnd/>
              </a:ln>
            </p:spPr>
            <p:txBody>
              <a:bodyPr/>
              <a:lstStyle/>
              <a:p>
                <a:r>
                  <a:rPr lang="en-US">
                    <a:noFill/>
                  </a:rPr>
                  <a:t> </a:t>
                </a:r>
              </a:p>
            </p:txBody>
          </p:sp>
        </mc:Fallback>
      </mc:AlternateContent>
    </p:spTree>
    <p:extLst>
      <p:ext uri="{BB962C8B-B14F-4D97-AF65-F5344CB8AC3E}">
        <p14:creationId xmlns:p14="http://schemas.microsoft.com/office/powerpoint/2010/main" val="399658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1500" tmFilter="0, 0; .2, .5; .8, .5; 1, 0"/>
                                        <p:tgtEl>
                                          <p:spTgt spid="2"/>
                                        </p:tgtEl>
                                      </p:cBhvr>
                                    </p:animEffect>
                                    <p:animScale>
                                      <p:cBhvr>
                                        <p:cTn id="11" dur="7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C1ADAD5-4D89-4676-A835-ACEF89DF6D16}"/>
                  </a:ext>
                </a:extLst>
              </p:cNvPr>
              <p:cNvSpPr>
                <a:spLocks noGrp="1"/>
              </p:cNvSpPr>
              <p:nvPr>
                <p:ph idx="1"/>
              </p:nvPr>
            </p:nvSpPr>
            <p:spPr/>
            <p:txBody>
              <a:bodyPr>
                <a:normAutofit/>
              </a:bodyPr>
              <a:lstStyle/>
              <a:p>
                <a:r>
                  <a:rPr lang="en-US" dirty="0"/>
                  <a:t>Given data matrix </a:t>
                </a:r>
                <a14:m>
                  <m:oMath xmlns:m="http://schemas.openxmlformats.org/officeDocument/2006/math">
                    <m:r>
                      <a:rPr lang="en-US" b="0" i="1" smtClean="0">
                        <a:solidFill>
                          <a:schemeClr val="accent2"/>
                        </a:solidFill>
                        <a:latin typeface="Cambria Math" panose="02040503050406030204" pitchFamily="18" charset="0"/>
                      </a:rPr>
                      <m:t>𝐴</m:t>
                    </m:r>
                    <m:r>
                      <a:rPr lang="en-US" b="0" i="1" smtClean="0">
                        <a:solidFill>
                          <a:schemeClr val="accent2"/>
                        </a:solidFill>
                        <a:latin typeface="Cambria Math" panose="02040503050406030204" pitchFamily="18" charset="0"/>
                      </a:rPr>
                      <m:t>∈</m:t>
                    </m:r>
                    <m:sSup>
                      <m:sSupPr>
                        <m:ctrlPr>
                          <a:rPr lang="en-US" b="0" i="1" smtClean="0">
                            <a:solidFill>
                              <a:schemeClr val="accent2"/>
                            </a:solidFill>
                            <a:latin typeface="Cambria Math" panose="02040503050406030204" pitchFamily="18" charset="0"/>
                            <a:ea typeface="Cambria Math" panose="02040503050406030204" pitchFamily="18" charset="0"/>
                          </a:rPr>
                        </m:ctrlPr>
                      </m:sSupPr>
                      <m:e>
                        <m:r>
                          <a:rPr lang="en-US" b="0" i="1" smtClean="0">
                            <a:solidFill>
                              <a:schemeClr val="accent2"/>
                            </a:solidFill>
                            <a:latin typeface="Cambria Math" panose="02040503050406030204" pitchFamily="18" charset="0"/>
                            <a:ea typeface="Cambria Math" panose="02040503050406030204" pitchFamily="18" charset="0"/>
                          </a:rPr>
                          <m:t>ℝ</m:t>
                        </m:r>
                      </m:e>
                      <m:sup>
                        <m:r>
                          <a:rPr lang="en-US" b="0" i="1" smtClean="0">
                            <a:solidFill>
                              <a:schemeClr val="accent2"/>
                            </a:solidFill>
                            <a:latin typeface="Cambria Math" panose="02040503050406030204" pitchFamily="18" charset="0"/>
                            <a:ea typeface="Cambria Math" panose="02040503050406030204" pitchFamily="18" charset="0"/>
                          </a:rPr>
                          <m:t>𝑚</m:t>
                        </m:r>
                        <m:r>
                          <a:rPr lang="en-US" b="0" i="1" smtClean="0">
                            <a:solidFill>
                              <a:schemeClr val="accent2"/>
                            </a:solidFill>
                            <a:latin typeface="Cambria Math" panose="02040503050406030204" pitchFamily="18" charset="0"/>
                            <a:ea typeface="Cambria Math" panose="02040503050406030204" pitchFamily="18" charset="0"/>
                          </a:rPr>
                          <m:t>×</m:t>
                        </m:r>
                        <m:r>
                          <a:rPr lang="en-US" b="0" i="1" smtClean="0">
                            <a:solidFill>
                              <a:schemeClr val="accent2"/>
                            </a:solidFill>
                            <a:latin typeface="Cambria Math" panose="02040503050406030204" pitchFamily="18" charset="0"/>
                            <a:ea typeface="Cambria Math" panose="02040503050406030204" pitchFamily="18" charset="0"/>
                          </a:rPr>
                          <m:t>𝑛</m:t>
                        </m:r>
                      </m:sup>
                    </m:sSup>
                  </m:oMath>
                </a14:m>
                <a:r>
                  <a:rPr lang="en-US" dirty="0"/>
                  <a:t> and target vector </a:t>
                </a:r>
                <a14:m>
                  <m:oMath xmlns:m="http://schemas.openxmlformats.org/officeDocument/2006/math">
                    <m:r>
                      <a:rPr lang="en-US" b="0" i="1" smtClean="0">
                        <a:solidFill>
                          <a:schemeClr val="accent2"/>
                        </a:solidFill>
                        <a:latin typeface="Cambria Math" panose="02040503050406030204" pitchFamily="18" charset="0"/>
                      </a:rPr>
                      <m:t>𝑏</m:t>
                    </m:r>
                    <m:r>
                      <a:rPr lang="en-US" b="0" i="1" smtClean="0">
                        <a:solidFill>
                          <a:schemeClr val="accent2"/>
                        </a:solidFill>
                        <a:latin typeface="Cambria Math" panose="02040503050406030204" pitchFamily="18" charset="0"/>
                      </a:rPr>
                      <m:t>∈</m:t>
                    </m:r>
                    <m:sSup>
                      <m:sSupPr>
                        <m:ctrlPr>
                          <a:rPr lang="en-US" b="0" i="1" smtClean="0">
                            <a:solidFill>
                              <a:schemeClr val="accent2"/>
                            </a:solidFill>
                            <a:latin typeface="Cambria Math" panose="02040503050406030204" pitchFamily="18" charset="0"/>
                            <a:ea typeface="Cambria Math" panose="02040503050406030204" pitchFamily="18" charset="0"/>
                          </a:rPr>
                        </m:ctrlPr>
                      </m:sSupPr>
                      <m:e>
                        <m:r>
                          <a:rPr lang="en-US" b="0" i="1" smtClean="0">
                            <a:solidFill>
                              <a:schemeClr val="accent2"/>
                            </a:solidFill>
                            <a:latin typeface="Cambria Math" panose="02040503050406030204" pitchFamily="18" charset="0"/>
                            <a:ea typeface="Cambria Math" panose="02040503050406030204" pitchFamily="18" charset="0"/>
                          </a:rPr>
                          <m:t>ℝ</m:t>
                        </m:r>
                      </m:e>
                      <m:sup>
                        <m:r>
                          <a:rPr lang="en-US" b="0" i="1" smtClean="0">
                            <a:solidFill>
                              <a:schemeClr val="accent2"/>
                            </a:solidFill>
                            <a:latin typeface="Cambria Math" panose="02040503050406030204" pitchFamily="18" charset="0"/>
                            <a:ea typeface="Cambria Math" panose="02040503050406030204" pitchFamily="18" charset="0"/>
                          </a:rPr>
                          <m:t>𝑚</m:t>
                        </m:r>
                      </m:sup>
                    </m:sSup>
                  </m:oMath>
                </a14:m>
                <a:r>
                  <a:rPr lang="en-US" dirty="0"/>
                  <a:t>, consider solving this problem distributed over </a:t>
                </a:r>
                <a14:m>
                  <m:oMath xmlns:m="http://schemas.openxmlformats.org/officeDocument/2006/math">
                    <m:r>
                      <a:rPr lang="en-US" b="0" i="1" smtClean="0">
                        <a:solidFill>
                          <a:schemeClr val="accent2"/>
                        </a:solidFill>
                        <a:latin typeface="Cambria Math" panose="02040503050406030204" pitchFamily="18" charset="0"/>
                      </a:rPr>
                      <m:t>𝐾</m:t>
                    </m:r>
                  </m:oMath>
                </a14:m>
                <a:r>
                  <a:rPr lang="en-US" dirty="0"/>
                  <a:t> nodes column-wise by the partition </a:t>
                </a:r>
                <a14:m>
                  <m:oMath xmlns:m="http://schemas.openxmlformats.org/officeDocument/2006/math">
                    <m:r>
                      <a:rPr lang="en-US" i="1" smtClean="0">
                        <a:solidFill>
                          <a:schemeClr val="accent2"/>
                        </a:solidFill>
                        <a:latin typeface="Cambria Math" panose="02040503050406030204" pitchFamily="18" charset="0"/>
                        <a:ea typeface="Cambria Math" panose="02040503050406030204" pitchFamily="18" charset="0"/>
                      </a:rPr>
                      <m:t>𝒫</m:t>
                    </m:r>
                    <m:r>
                      <a:rPr lang="en-US" b="0" i="1" smtClean="0">
                        <a:solidFill>
                          <a:schemeClr val="accent2"/>
                        </a:solidFill>
                        <a:latin typeface="Cambria Math" panose="02040503050406030204" pitchFamily="18" charset="0"/>
                        <a:ea typeface="Cambria Math" panose="02040503050406030204" pitchFamily="18" charset="0"/>
                      </a:rPr>
                      <m:t>=</m:t>
                    </m:r>
                    <m:nary>
                      <m:naryPr>
                        <m:chr m:val="⋃"/>
                        <m:ctrlPr>
                          <a:rPr lang="en-US" b="0" i="1" smtClean="0">
                            <a:solidFill>
                              <a:schemeClr val="accent2"/>
                            </a:solidFill>
                            <a:latin typeface="Cambria Math" panose="02040503050406030204" pitchFamily="18" charset="0"/>
                            <a:ea typeface="Cambria Math" panose="02040503050406030204" pitchFamily="18" charset="0"/>
                          </a:rPr>
                        </m:ctrlPr>
                      </m:naryPr>
                      <m:sub>
                        <m:r>
                          <m:rPr>
                            <m:brk m:alnAt="23"/>
                          </m:rPr>
                          <a:rPr lang="en-US" b="0" i="1" smtClean="0">
                            <a:solidFill>
                              <a:schemeClr val="accent2"/>
                            </a:solidFill>
                            <a:latin typeface="Cambria Math" panose="02040503050406030204" pitchFamily="18" charset="0"/>
                            <a:ea typeface="Cambria Math" panose="02040503050406030204" pitchFamily="18" charset="0"/>
                          </a:rPr>
                          <m:t>𝑘</m:t>
                        </m:r>
                        <m:r>
                          <a:rPr lang="en-US" b="0" i="1" smtClean="0">
                            <a:solidFill>
                              <a:schemeClr val="accent2"/>
                            </a:solidFill>
                            <a:latin typeface="Cambria Math" panose="02040503050406030204" pitchFamily="18" charset="0"/>
                            <a:ea typeface="Cambria Math" panose="02040503050406030204" pitchFamily="18" charset="0"/>
                          </a:rPr>
                          <m:t>=1</m:t>
                        </m:r>
                      </m:sub>
                      <m:sup>
                        <m:r>
                          <a:rPr lang="en-US" b="0" i="1" smtClean="0">
                            <a:solidFill>
                              <a:schemeClr val="accent2"/>
                            </a:solidFill>
                            <a:latin typeface="Cambria Math" panose="02040503050406030204" pitchFamily="18" charset="0"/>
                            <a:ea typeface="Cambria Math" panose="02040503050406030204" pitchFamily="18" charset="0"/>
                          </a:rPr>
                          <m:t>𝐾</m:t>
                        </m:r>
                      </m:sup>
                      <m:e>
                        <m:sSub>
                          <m:sSubPr>
                            <m:ctrlPr>
                              <a:rPr lang="en-US" b="0" i="1" smtClean="0">
                                <a:solidFill>
                                  <a:schemeClr val="accent2"/>
                                </a:solidFill>
                                <a:latin typeface="Cambria Math" panose="02040503050406030204" pitchFamily="18" charset="0"/>
                                <a:ea typeface="Cambria Math" panose="02040503050406030204" pitchFamily="18" charset="0"/>
                              </a:rPr>
                            </m:ctrlPr>
                          </m:sSubPr>
                          <m:e>
                            <m:r>
                              <a:rPr lang="en-US" b="0" i="1" smtClean="0">
                                <a:solidFill>
                                  <a:schemeClr val="accent2"/>
                                </a:solidFill>
                                <a:latin typeface="Cambria Math" panose="02040503050406030204" pitchFamily="18" charset="0"/>
                                <a:ea typeface="Cambria Math" panose="02040503050406030204" pitchFamily="18" charset="0"/>
                              </a:rPr>
                              <m:t>𝒫</m:t>
                            </m:r>
                          </m:e>
                          <m:sub>
                            <m:r>
                              <a:rPr lang="en-US" b="0" i="1" smtClean="0">
                                <a:solidFill>
                                  <a:schemeClr val="accent2"/>
                                </a:solidFill>
                                <a:latin typeface="Cambria Math" panose="02040503050406030204" pitchFamily="18" charset="0"/>
                                <a:ea typeface="Cambria Math" panose="02040503050406030204" pitchFamily="18" charset="0"/>
                              </a:rPr>
                              <m:t>𝑘</m:t>
                            </m:r>
                          </m:sub>
                        </m:sSub>
                      </m:e>
                    </m:nary>
                  </m:oMath>
                </a14:m>
                <a:endParaRPr lang="en-US" dirty="0"/>
              </a:p>
              <a:p>
                <a:pPr lvl="1"/>
                <a:r>
                  <a:rPr lang="en-US" dirty="0"/>
                  <a:t>Denote by </a:t>
                </a:r>
                <a14:m>
                  <m:oMath xmlns:m="http://schemas.openxmlformats.org/officeDocument/2006/math">
                    <m:sSub>
                      <m:sSubPr>
                        <m:ctrlPr>
                          <a:rPr lang="en-US" i="1" smtClean="0">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𝐴</m:t>
                        </m:r>
                      </m:e>
                      <m:sub>
                        <m:d>
                          <m:dPr>
                            <m:begChr m:val="["/>
                            <m:endChr m:val="]"/>
                            <m:ctrlPr>
                              <a:rPr lang="en-US" i="1">
                                <a:solidFill>
                                  <a:schemeClr val="accent2"/>
                                </a:solidFill>
                                <a:latin typeface="Cambria Math" panose="02040503050406030204" pitchFamily="18" charset="0"/>
                              </a:rPr>
                            </m:ctrlPr>
                          </m:dPr>
                          <m:e>
                            <m:r>
                              <a:rPr lang="en-US" i="1">
                                <a:solidFill>
                                  <a:schemeClr val="accent2"/>
                                </a:solidFill>
                                <a:latin typeface="Cambria Math" panose="02040503050406030204" pitchFamily="18" charset="0"/>
                              </a:rPr>
                              <m:t>𝑘</m:t>
                            </m:r>
                          </m:e>
                        </m:d>
                      </m:sub>
                    </m:sSub>
                  </m:oMath>
                </a14:m>
                <a:r>
                  <a:rPr lang="en-US" dirty="0"/>
                  <a:t> the data columns local to node </a:t>
                </a:r>
                <a14:m>
                  <m:oMath xmlns:m="http://schemas.openxmlformats.org/officeDocument/2006/math">
                    <m:r>
                      <a:rPr lang="en-US" b="0" i="1" smtClean="0">
                        <a:solidFill>
                          <a:schemeClr val="accent2"/>
                        </a:solidFill>
                        <a:latin typeface="Cambria Math" panose="02040503050406030204" pitchFamily="18" charset="0"/>
                      </a:rPr>
                      <m:t>𝑘</m:t>
                    </m:r>
                  </m:oMath>
                </a14:m>
                <a:endParaRPr lang="en-US" dirty="0"/>
              </a:p>
              <a:p>
                <a:pPr lvl="1"/>
                <a:r>
                  <a:rPr lang="en-US" dirty="0"/>
                  <a:t>Denote by </a:t>
                </a:r>
                <a14:m>
                  <m:oMath xmlns:m="http://schemas.openxmlformats.org/officeDocument/2006/math">
                    <m:sSub>
                      <m:sSubPr>
                        <m:ctrlPr>
                          <a:rPr lang="en-US"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d>
                          <m:dPr>
                            <m:begChr m:val="["/>
                            <m:endChr m:val="]"/>
                            <m:ctrlPr>
                              <a:rPr lang="en-US" i="1">
                                <a:solidFill>
                                  <a:schemeClr val="accent2"/>
                                </a:solidFill>
                                <a:latin typeface="Cambria Math" panose="02040503050406030204" pitchFamily="18" charset="0"/>
                              </a:rPr>
                            </m:ctrlPr>
                          </m:dPr>
                          <m:e>
                            <m:r>
                              <a:rPr lang="en-US" i="1">
                                <a:solidFill>
                                  <a:schemeClr val="accent2"/>
                                </a:solidFill>
                                <a:latin typeface="Cambria Math" panose="02040503050406030204" pitchFamily="18" charset="0"/>
                              </a:rPr>
                              <m:t>𝑘</m:t>
                            </m:r>
                          </m:e>
                        </m:d>
                      </m:sub>
                    </m:sSub>
                  </m:oMath>
                </a14:m>
                <a:r>
                  <a:rPr lang="en-US" dirty="0"/>
                  <a:t> the regression coefficients for the columns in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𝐴</m:t>
                        </m:r>
                      </m:e>
                      <m:sub>
                        <m:d>
                          <m:dPr>
                            <m:begChr m:val="["/>
                            <m:endChr m:val="]"/>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𝑘</m:t>
                            </m:r>
                          </m:e>
                        </m:d>
                      </m:sub>
                    </m:sSub>
                  </m:oMath>
                </a14:m>
                <a:endParaRPr lang="en-US" dirty="0"/>
              </a:p>
              <a:p>
                <a:pPr lvl="1"/>
                <a:endParaRPr lang="en-US" dirty="0"/>
              </a:p>
              <a:p>
                <a:pPr marL="0" lvl="0" indent="0" defTabSz="457200">
                  <a:spcBef>
                    <a:spcPts val="0"/>
                  </a:spcBef>
                  <a:buClrTx/>
                  <a:buSzTx/>
                  <a:buNone/>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chemeClr val="accent2"/>
                          </a:solidFill>
                          <a:effectLst/>
                          <a:uLnTx/>
                          <a:uFillTx/>
                          <a:latin typeface="Cambria Math" panose="02040503050406030204" pitchFamily="18" charset="0"/>
                          <a:cs typeface="+mn-cs"/>
                        </a:rPr>
                        <m:t>𝐴</m:t>
                      </m:r>
                      <m:r>
                        <a:rPr kumimoji="0" lang="en-US" sz="2800" b="0" i="1" u="none" strike="noStrike" kern="1200" cap="none" spc="0" normalizeH="0" baseline="0" noProof="0" smtClean="0">
                          <a:ln>
                            <a:noFill/>
                          </a:ln>
                          <a:solidFill>
                            <a:schemeClr val="accent2"/>
                          </a:solidFill>
                          <a:effectLst/>
                          <a:uLnTx/>
                          <a:uFillTx/>
                          <a:latin typeface="Cambria Math" panose="02040503050406030204" pitchFamily="18" charset="0"/>
                          <a:cs typeface="+mn-cs"/>
                        </a:rPr>
                        <m:t>=</m:t>
                      </m:r>
                      <m:d>
                        <m:dPr>
                          <m:begChr m:val="["/>
                          <m:endChr m:val="]"/>
                          <m:ctrlPr>
                            <a:rPr kumimoji="0" lang="en-US" sz="2800" b="0" i="1" u="none" strike="noStrike" kern="1200" cap="none" spc="0" normalizeH="0" baseline="0" noProof="0" smtClean="0">
                              <a:ln>
                                <a:noFill/>
                              </a:ln>
                              <a:solidFill>
                                <a:schemeClr val="accent2"/>
                              </a:solidFill>
                              <a:effectLst/>
                              <a:uLnTx/>
                              <a:uFillTx/>
                              <a:latin typeface="Cambria Math" panose="02040503050406030204" pitchFamily="18" charset="0"/>
                              <a:cs typeface="+mn-cs"/>
                            </a:rPr>
                          </m:ctrlPr>
                        </m:dPr>
                        <m:e>
                          <m:m>
                            <m:mPr>
                              <m:mcs>
                                <m:mc>
                                  <m:mcPr>
                                    <m:count m:val="4"/>
                                    <m:mcJc m:val="center"/>
                                  </m:mcPr>
                                </m:mc>
                              </m:mcs>
                              <m:ctrlPr>
                                <a:rPr kumimoji="0" lang="en-US" sz="2800" b="0" i="1" u="none" strike="noStrike" kern="1200" cap="none" spc="0" normalizeH="0" baseline="0" noProof="0" smtClean="0">
                                  <a:ln>
                                    <a:noFill/>
                                  </a:ln>
                                  <a:solidFill>
                                    <a:schemeClr val="accent2"/>
                                  </a:solidFill>
                                  <a:effectLst/>
                                  <a:uLnTx/>
                                  <a:uFillTx/>
                                  <a:latin typeface="Cambria Math" panose="02040503050406030204" pitchFamily="18" charset="0"/>
                                  <a:cs typeface="+mn-cs"/>
                                </a:rPr>
                              </m:ctrlPr>
                            </m:mPr>
                            <m:mr>
                              <m:e>
                                <m:sSub>
                                  <m:sSubPr>
                                    <m:ctrlPr>
                                      <a:rPr lang="en-US" sz="2800" i="1">
                                        <a:solidFill>
                                          <a:schemeClr val="accent2"/>
                                        </a:solidFill>
                                        <a:latin typeface="Cambria Math" panose="02040503050406030204" pitchFamily="18" charset="0"/>
                                      </a:rPr>
                                    </m:ctrlPr>
                                  </m:sSubPr>
                                  <m:e>
                                    <m:acc>
                                      <m:accPr>
                                        <m:chr m:val="⃗"/>
                                        <m:ctrlPr>
                                          <a:rPr lang="en-US" sz="2800" i="1">
                                            <a:solidFill>
                                              <a:schemeClr val="accent2"/>
                                            </a:solidFill>
                                            <a:latin typeface="Cambria Math" panose="02040503050406030204" pitchFamily="18" charset="0"/>
                                          </a:rPr>
                                        </m:ctrlPr>
                                      </m:accPr>
                                      <m:e>
                                        <m:r>
                                          <a:rPr lang="en-US" sz="2800" i="1">
                                            <a:solidFill>
                                              <a:schemeClr val="accent2"/>
                                            </a:solidFill>
                                            <a:latin typeface="Cambria Math" panose="02040503050406030204" pitchFamily="18" charset="0"/>
                                          </a:rPr>
                                          <m:t>𝑎</m:t>
                                        </m:r>
                                      </m:e>
                                    </m:acc>
                                  </m:e>
                                  <m:sub>
                                    <m:r>
                                      <a:rPr lang="en-US" sz="2800" i="1">
                                        <a:solidFill>
                                          <a:schemeClr val="accent2"/>
                                        </a:solidFill>
                                        <a:latin typeface="Cambria Math" panose="02040503050406030204" pitchFamily="18" charset="0"/>
                                      </a:rPr>
                                      <m:t>1</m:t>
                                    </m:r>
                                  </m:sub>
                                </m:sSub>
                              </m:e>
                              <m:e>
                                <m:sSub>
                                  <m:sSubPr>
                                    <m:ctrlPr>
                                      <a:rPr lang="en-US" sz="2800" i="1">
                                        <a:solidFill>
                                          <a:schemeClr val="accent2"/>
                                        </a:solidFill>
                                        <a:latin typeface="Cambria Math" panose="02040503050406030204" pitchFamily="18" charset="0"/>
                                      </a:rPr>
                                    </m:ctrlPr>
                                  </m:sSubPr>
                                  <m:e>
                                    <m:acc>
                                      <m:accPr>
                                        <m:chr m:val="⃗"/>
                                        <m:ctrlPr>
                                          <a:rPr lang="en-US" sz="2800" i="1">
                                            <a:solidFill>
                                              <a:schemeClr val="accent2"/>
                                            </a:solidFill>
                                            <a:latin typeface="Cambria Math" panose="02040503050406030204" pitchFamily="18" charset="0"/>
                                          </a:rPr>
                                        </m:ctrlPr>
                                      </m:accPr>
                                      <m:e>
                                        <m:r>
                                          <a:rPr lang="en-US" sz="2800" i="1">
                                            <a:solidFill>
                                              <a:schemeClr val="accent2"/>
                                            </a:solidFill>
                                            <a:latin typeface="Cambria Math" panose="02040503050406030204" pitchFamily="18" charset="0"/>
                                          </a:rPr>
                                          <m:t>𝑎</m:t>
                                        </m:r>
                                      </m:e>
                                    </m:acc>
                                  </m:e>
                                  <m:sub>
                                    <m:r>
                                      <a:rPr lang="en-US" sz="2800" b="0" i="1" smtClean="0">
                                        <a:solidFill>
                                          <a:schemeClr val="accent2"/>
                                        </a:solidFill>
                                        <a:latin typeface="Cambria Math" panose="02040503050406030204" pitchFamily="18" charset="0"/>
                                      </a:rPr>
                                      <m:t>2</m:t>
                                    </m:r>
                                  </m:sub>
                                </m:sSub>
                              </m:e>
                              <m:e>
                                <m:r>
                                  <a:rPr kumimoji="0" lang="en-US" sz="2800" b="0" i="1" u="none" strike="noStrike" kern="1200" cap="none" spc="0" normalizeH="0" baseline="0" noProof="0" smtClean="0">
                                    <a:ln>
                                      <a:noFill/>
                                    </a:ln>
                                    <a:solidFill>
                                      <a:schemeClr val="accent2"/>
                                    </a:solidFill>
                                    <a:effectLst/>
                                    <a:uLnTx/>
                                    <a:uFillTx/>
                                    <a:latin typeface="Cambria Math" panose="02040503050406030204" pitchFamily="18" charset="0"/>
                                    <a:cs typeface="+mn-cs"/>
                                  </a:rPr>
                                  <m:t>⋯</m:t>
                                </m:r>
                              </m:e>
                              <m:e>
                                <m:sSub>
                                  <m:sSubPr>
                                    <m:ctrlPr>
                                      <a:rPr lang="en-US" sz="2800" i="1">
                                        <a:solidFill>
                                          <a:schemeClr val="accent2"/>
                                        </a:solidFill>
                                        <a:latin typeface="Cambria Math" panose="02040503050406030204" pitchFamily="18" charset="0"/>
                                      </a:rPr>
                                    </m:ctrlPr>
                                  </m:sSubPr>
                                  <m:e>
                                    <m:acc>
                                      <m:accPr>
                                        <m:chr m:val="⃗"/>
                                        <m:ctrlPr>
                                          <a:rPr lang="en-US" sz="2800" i="1">
                                            <a:solidFill>
                                              <a:schemeClr val="accent2"/>
                                            </a:solidFill>
                                            <a:latin typeface="Cambria Math" panose="02040503050406030204" pitchFamily="18" charset="0"/>
                                          </a:rPr>
                                        </m:ctrlPr>
                                      </m:accPr>
                                      <m:e>
                                        <m:r>
                                          <a:rPr lang="en-US" sz="2800" i="1">
                                            <a:solidFill>
                                              <a:schemeClr val="accent2"/>
                                            </a:solidFill>
                                            <a:latin typeface="Cambria Math" panose="02040503050406030204" pitchFamily="18" charset="0"/>
                                          </a:rPr>
                                          <m:t>𝑎</m:t>
                                        </m:r>
                                      </m:e>
                                    </m:acc>
                                  </m:e>
                                  <m:sub>
                                    <m:r>
                                      <a:rPr lang="en-US" sz="2800" b="0" i="1" smtClean="0">
                                        <a:solidFill>
                                          <a:schemeClr val="accent2"/>
                                        </a:solidFill>
                                        <a:latin typeface="Cambria Math" panose="02040503050406030204" pitchFamily="18" charset="0"/>
                                      </a:rPr>
                                      <m:t>𝑛</m:t>
                                    </m:r>
                                  </m:sub>
                                </m:sSub>
                              </m:e>
                            </m:mr>
                          </m:m>
                        </m:e>
                      </m:d>
                    </m:oMath>
                  </m:oMathPara>
                </a14:m>
                <a:endParaRPr kumimoji="0" lang="en-US" sz="2800" b="0" i="0" u="none" strike="noStrike" kern="1200" cap="none" spc="0" normalizeH="0" baseline="0" noProof="0" dirty="0">
                  <a:ln>
                    <a:noFill/>
                  </a:ln>
                  <a:solidFill>
                    <a:schemeClr val="accent2"/>
                  </a:solidFill>
                  <a:effectLst/>
                  <a:uLnTx/>
                  <a:uFillTx/>
                  <a:latin typeface="Calibri" panose="020F0502020204030204"/>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chemeClr val="accent2"/>
                          </a:solidFill>
                          <a:effectLst/>
                          <a:uLnTx/>
                          <a:uFillTx/>
                          <a:latin typeface="Cambria Math" panose="02040503050406030204" pitchFamily="18" charset="0"/>
                          <a:ea typeface="Cambria Math" panose="02040503050406030204" pitchFamily="18" charset="0"/>
                          <a:cs typeface="+mn-cs"/>
                        </a:rPr>
                        <m:t>⇓</m:t>
                      </m:r>
                    </m:oMath>
                  </m:oMathPara>
                </a14:m>
                <a:endParaRPr kumimoji="0" lang="en-US" sz="2800" b="0" i="0" u="none" strike="noStrike" kern="1200" cap="none" spc="0" normalizeH="0" baseline="0" noProof="0" dirty="0">
                  <a:ln>
                    <a:noFill/>
                  </a:ln>
                  <a:solidFill>
                    <a:schemeClr val="accent2"/>
                  </a:solidFill>
                  <a:effectLst/>
                  <a:uLnTx/>
                  <a:uFillTx/>
                  <a:latin typeface="Calibri" panose="020F0502020204030204"/>
                  <a:cs typeface="+mn-cs"/>
                </a:endParaRPr>
              </a:p>
              <a:p>
                <a:pPr marL="0" lvl="0" indent="0" defTabSz="457200">
                  <a:spcBef>
                    <a:spcPts val="0"/>
                  </a:spcBef>
                  <a:buClrTx/>
                  <a:buSzTx/>
                  <a:buNone/>
                  <a:defRPr/>
                </a:pPr>
                <a14:m>
                  <m:oMathPara xmlns:m="http://schemas.openxmlformats.org/officeDocument/2006/math">
                    <m:oMathParaPr>
                      <m:jc m:val="centerGroup"/>
                    </m:oMathParaPr>
                    <m:oMath xmlns:m="http://schemas.openxmlformats.org/officeDocument/2006/math">
                      <m:limUpp>
                        <m:limUppPr>
                          <m:ctrlPr>
                            <a:rPr kumimoji="0" lang="en-US" sz="2800" b="0" i="1" u="none" strike="noStrike" kern="1200" cap="none" spc="0" normalizeH="0" baseline="0" noProof="0" smtClean="0">
                              <a:ln>
                                <a:noFill/>
                              </a:ln>
                              <a:solidFill>
                                <a:schemeClr val="accent2"/>
                              </a:solidFill>
                              <a:effectLst/>
                              <a:uLnTx/>
                              <a:uFillTx/>
                              <a:latin typeface="Cambria Math" panose="02040503050406030204" pitchFamily="18" charset="0"/>
                              <a:cs typeface="+mn-cs"/>
                            </a:rPr>
                          </m:ctrlPr>
                        </m:limUppPr>
                        <m:e>
                          <m:groupChr>
                            <m:groupChrPr>
                              <m:chr m:val="⏞"/>
                              <m:pos m:val="top"/>
                              <m:vertJc m:val="bot"/>
                              <m:ctrlPr>
                                <a:rPr kumimoji="0" lang="en-US" sz="2800" b="0" i="1" u="none" strike="noStrike" kern="1200" cap="none" spc="0" normalizeH="0" baseline="0" noProof="0" smtClean="0">
                                  <a:ln>
                                    <a:noFill/>
                                  </a:ln>
                                  <a:solidFill>
                                    <a:schemeClr val="accent2"/>
                                  </a:solidFill>
                                  <a:effectLst/>
                                  <a:uLnTx/>
                                  <a:uFillTx/>
                                  <a:latin typeface="Cambria Math" panose="02040503050406030204" pitchFamily="18" charset="0"/>
                                  <a:cs typeface="+mn-cs"/>
                                </a:rPr>
                              </m:ctrlPr>
                            </m:groupChrPr>
                            <m:e>
                              <m:d>
                                <m:dPr>
                                  <m:begChr m:val="["/>
                                  <m:endChr m:val="]"/>
                                  <m:ctrlPr>
                                    <a:rPr lang="en-US" sz="2800" i="1">
                                      <a:solidFill>
                                        <a:schemeClr val="accent2"/>
                                      </a:solidFill>
                                      <a:latin typeface="Cambria Math" panose="02040503050406030204" pitchFamily="18" charset="0"/>
                                    </a:rPr>
                                  </m:ctrlPr>
                                </m:dPr>
                                <m:e>
                                  <m:m>
                                    <m:mPr>
                                      <m:mcs>
                                        <m:mc>
                                          <m:mcPr>
                                            <m:count m:val="3"/>
                                            <m:mcJc m:val="center"/>
                                          </m:mcPr>
                                        </m:mc>
                                      </m:mcs>
                                      <m:ctrlPr>
                                        <a:rPr lang="en-US" sz="2800" i="1">
                                          <a:solidFill>
                                            <a:schemeClr val="accent2"/>
                                          </a:solidFill>
                                          <a:latin typeface="Cambria Math" panose="02040503050406030204" pitchFamily="18" charset="0"/>
                                        </a:rPr>
                                      </m:ctrlPr>
                                    </m:mPr>
                                    <m:mr>
                                      <m:e>
                                        <m:sSub>
                                          <m:sSubPr>
                                            <m:ctrlPr>
                                              <a:rPr lang="en-US" sz="2800" i="1">
                                                <a:solidFill>
                                                  <a:schemeClr val="accent2"/>
                                                </a:solidFill>
                                                <a:latin typeface="Cambria Math" panose="02040503050406030204" pitchFamily="18" charset="0"/>
                                              </a:rPr>
                                            </m:ctrlPr>
                                          </m:sSubPr>
                                          <m:e>
                                            <m:acc>
                                              <m:accPr>
                                                <m:chr m:val="⃗"/>
                                                <m:ctrlPr>
                                                  <a:rPr lang="en-US" sz="2800" i="1">
                                                    <a:solidFill>
                                                      <a:schemeClr val="accent2"/>
                                                    </a:solidFill>
                                                    <a:latin typeface="Cambria Math" panose="02040503050406030204" pitchFamily="18" charset="0"/>
                                                  </a:rPr>
                                                </m:ctrlPr>
                                              </m:accPr>
                                              <m:e>
                                                <m:r>
                                                  <a:rPr lang="en-US" sz="2800" i="1">
                                                    <a:solidFill>
                                                      <a:schemeClr val="accent2"/>
                                                    </a:solidFill>
                                                    <a:latin typeface="Cambria Math" panose="02040503050406030204" pitchFamily="18" charset="0"/>
                                                  </a:rPr>
                                                  <m:t>𝑎</m:t>
                                                </m:r>
                                              </m:e>
                                            </m:acc>
                                          </m:e>
                                          <m:sub>
                                            <m:r>
                                              <a:rPr lang="en-US" sz="2800" i="1">
                                                <a:solidFill>
                                                  <a:schemeClr val="accent2"/>
                                                </a:solidFill>
                                                <a:latin typeface="Cambria Math" panose="02040503050406030204" pitchFamily="18" charset="0"/>
                                              </a:rPr>
                                              <m:t>1</m:t>
                                            </m:r>
                                          </m:sub>
                                        </m:sSub>
                                      </m:e>
                                      <m:e>
                                        <m:r>
                                          <a:rPr lang="en-US" sz="2800" i="1">
                                            <a:solidFill>
                                              <a:schemeClr val="accent2"/>
                                            </a:solidFill>
                                            <a:latin typeface="Cambria Math" panose="02040503050406030204" pitchFamily="18" charset="0"/>
                                          </a:rPr>
                                          <m:t>⋯</m:t>
                                        </m:r>
                                      </m:e>
                                      <m:e>
                                        <m:sSub>
                                          <m:sSubPr>
                                            <m:ctrlPr>
                                              <a:rPr lang="en-US" sz="2800" i="1">
                                                <a:solidFill>
                                                  <a:schemeClr val="accent2"/>
                                                </a:solidFill>
                                                <a:latin typeface="Cambria Math" panose="02040503050406030204" pitchFamily="18" charset="0"/>
                                              </a:rPr>
                                            </m:ctrlPr>
                                          </m:sSubPr>
                                          <m:e>
                                            <m:acc>
                                              <m:accPr>
                                                <m:chr m:val="⃗"/>
                                                <m:ctrlPr>
                                                  <a:rPr lang="en-US" sz="2800" i="1">
                                                    <a:solidFill>
                                                      <a:schemeClr val="accent2"/>
                                                    </a:solidFill>
                                                    <a:latin typeface="Cambria Math" panose="02040503050406030204" pitchFamily="18" charset="0"/>
                                                  </a:rPr>
                                                </m:ctrlPr>
                                              </m:accPr>
                                              <m:e>
                                                <m:r>
                                                  <a:rPr lang="en-US" sz="2800" i="1">
                                                    <a:solidFill>
                                                      <a:schemeClr val="accent2"/>
                                                    </a:solidFill>
                                                    <a:latin typeface="Cambria Math" panose="02040503050406030204" pitchFamily="18" charset="0"/>
                                                  </a:rPr>
                                                  <m:t>𝑎</m:t>
                                                </m:r>
                                              </m:e>
                                            </m:acc>
                                          </m:e>
                                          <m:sub>
                                            <m:sSub>
                                              <m:sSubPr>
                                                <m:ctrlPr>
                                                  <a:rPr lang="en-US" sz="2800" i="1">
                                                    <a:solidFill>
                                                      <a:schemeClr val="accent2"/>
                                                    </a:solidFill>
                                                    <a:latin typeface="Cambria Math" panose="02040503050406030204" pitchFamily="18" charset="0"/>
                                                  </a:rPr>
                                                </m:ctrlPr>
                                              </m:sSubPr>
                                              <m:e>
                                                <m:r>
                                                  <a:rPr lang="en-US" sz="2800" i="1">
                                                    <a:solidFill>
                                                      <a:schemeClr val="accent2"/>
                                                    </a:solidFill>
                                                    <a:latin typeface="Cambria Math" panose="02040503050406030204" pitchFamily="18" charset="0"/>
                                                  </a:rPr>
                                                  <m:t>𝑛</m:t>
                                                </m:r>
                                              </m:e>
                                              <m:sub>
                                                <m:r>
                                                  <a:rPr lang="en-US" sz="2800" i="1">
                                                    <a:solidFill>
                                                      <a:schemeClr val="accent2"/>
                                                    </a:solidFill>
                                                    <a:latin typeface="Cambria Math" panose="02040503050406030204" pitchFamily="18" charset="0"/>
                                                  </a:rPr>
                                                  <m:t>1</m:t>
                                                </m:r>
                                              </m:sub>
                                            </m:sSub>
                                          </m:sub>
                                        </m:sSub>
                                      </m:e>
                                    </m:mr>
                                  </m:m>
                                </m:e>
                              </m:d>
                            </m:e>
                          </m:groupChr>
                        </m:e>
                        <m:lim>
                          <m:sSub>
                            <m:sSubPr>
                              <m:ctrlPr>
                                <a:rPr kumimoji="0" lang="en-US" sz="2800" b="0" i="1" u="none" strike="noStrike" kern="1200" cap="none" spc="0" normalizeH="0" baseline="0" noProof="0" smtClean="0">
                                  <a:ln>
                                    <a:noFill/>
                                  </a:ln>
                                  <a:solidFill>
                                    <a:schemeClr val="accent2"/>
                                  </a:solidFill>
                                  <a:effectLst/>
                                  <a:uLnTx/>
                                  <a:uFillTx/>
                                  <a:latin typeface="Cambria Math" panose="02040503050406030204" pitchFamily="18" charset="0"/>
                                  <a:cs typeface="+mn-cs"/>
                                </a:rPr>
                              </m:ctrlPr>
                            </m:sSubPr>
                            <m:e>
                              <m:r>
                                <a:rPr kumimoji="0" lang="en-US" sz="2800" b="0" i="1" u="none" strike="noStrike" kern="1200" cap="none" spc="0" normalizeH="0" baseline="0" noProof="0" smtClean="0">
                                  <a:ln>
                                    <a:noFill/>
                                  </a:ln>
                                  <a:solidFill>
                                    <a:schemeClr val="accent2"/>
                                  </a:solidFill>
                                  <a:effectLst/>
                                  <a:uLnTx/>
                                  <a:uFillTx/>
                                  <a:latin typeface="Cambria Math" panose="02040503050406030204" pitchFamily="18" charset="0"/>
                                  <a:cs typeface="+mn-cs"/>
                                </a:rPr>
                                <m:t>𝐴</m:t>
                              </m:r>
                            </m:e>
                            <m:sub>
                              <m:d>
                                <m:dPr>
                                  <m:begChr m:val="["/>
                                  <m:endChr m:val="]"/>
                                  <m:ctrlPr>
                                    <a:rPr kumimoji="0" lang="en-US" sz="2800" b="0" i="1" u="none" strike="noStrike" kern="1200" cap="none" spc="0" normalizeH="0" baseline="0" noProof="0" smtClean="0">
                                      <a:ln>
                                        <a:noFill/>
                                      </a:ln>
                                      <a:solidFill>
                                        <a:schemeClr val="accent2"/>
                                      </a:solidFill>
                                      <a:effectLst/>
                                      <a:uLnTx/>
                                      <a:uFillTx/>
                                      <a:latin typeface="Cambria Math" panose="02040503050406030204" pitchFamily="18" charset="0"/>
                                      <a:cs typeface="+mn-cs"/>
                                    </a:rPr>
                                  </m:ctrlPr>
                                </m:dPr>
                                <m:e>
                                  <m:r>
                                    <a:rPr kumimoji="0" lang="en-US" sz="2800" b="0" i="1" u="none" strike="noStrike" kern="1200" cap="none" spc="0" normalizeH="0" baseline="0" noProof="0" smtClean="0">
                                      <a:ln>
                                        <a:noFill/>
                                      </a:ln>
                                      <a:solidFill>
                                        <a:schemeClr val="accent2"/>
                                      </a:solidFill>
                                      <a:effectLst/>
                                      <a:uLnTx/>
                                      <a:uFillTx/>
                                      <a:latin typeface="Cambria Math" panose="02040503050406030204" pitchFamily="18" charset="0"/>
                                      <a:cs typeface="+mn-cs"/>
                                    </a:rPr>
                                    <m:t>1</m:t>
                                  </m:r>
                                </m:e>
                              </m:d>
                            </m:sub>
                          </m:sSub>
                        </m:lim>
                      </m:limUpp>
                      <m:r>
                        <a:rPr kumimoji="0" lang="en-US" sz="2800" b="0" i="1" u="none" strike="noStrike" kern="1200" cap="none" spc="0" normalizeH="0" baseline="0" noProof="0" smtClean="0">
                          <a:ln>
                            <a:noFill/>
                          </a:ln>
                          <a:solidFill>
                            <a:schemeClr val="accent2"/>
                          </a:solidFill>
                          <a:effectLst/>
                          <a:uLnTx/>
                          <a:uFillTx/>
                          <a:latin typeface="Cambria Math" panose="02040503050406030204" pitchFamily="18" charset="0"/>
                          <a:cs typeface="+mn-cs"/>
                        </a:rPr>
                        <m:t>,…, </m:t>
                      </m:r>
                      <m:limUpp>
                        <m:limUppPr>
                          <m:ctrlPr>
                            <a:rPr kumimoji="0" lang="en-US" sz="2800" b="0" i="1" u="none" strike="noStrike" kern="1200" cap="none" spc="0" normalizeH="0" baseline="0" noProof="0" smtClean="0">
                              <a:ln>
                                <a:noFill/>
                              </a:ln>
                              <a:solidFill>
                                <a:schemeClr val="accent2"/>
                              </a:solidFill>
                              <a:effectLst/>
                              <a:uLnTx/>
                              <a:uFillTx/>
                              <a:latin typeface="Cambria Math" panose="02040503050406030204" pitchFamily="18" charset="0"/>
                              <a:cs typeface="+mn-cs"/>
                            </a:rPr>
                          </m:ctrlPr>
                        </m:limUppPr>
                        <m:e>
                          <m:groupChr>
                            <m:groupChrPr>
                              <m:chr m:val="⏞"/>
                              <m:pos m:val="top"/>
                              <m:vertJc m:val="bot"/>
                              <m:ctrlPr>
                                <a:rPr kumimoji="0" lang="en-US" sz="2800" b="0" i="1" u="none" strike="noStrike" kern="1200" cap="none" spc="0" normalizeH="0" baseline="0" noProof="0" smtClean="0">
                                  <a:ln>
                                    <a:noFill/>
                                  </a:ln>
                                  <a:solidFill>
                                    <a:schemeClr val="accent2"/>
                                  </a:solidFill>
                                  <a:effectLst/>
                                  <a:uLnTx/>
                                  <a:uFillTx/>
                                  <a:latin typeface="Cambria Math" panose="02040503050406030204" pitchFamily="18" charset="0"/>
                                  <a:cs typeface="+mn-cs"/>
                                </a:rPr>
                              </m:ctrlPr>
                            </m:groupChrPr>
                            <m:e>
                              <m:d>
                                <m:dPr>
                                  <m:begChr m:val="["/>
                                  <m:endChr m:val="]"/>
                                  <m:ctrlPr>
                                    <a:rPr lang="en-US" sz="2800" i="1">
                                      <a:solidFill>
                                        <a:schemeClr val="accent2"/>
                                      </a:solidFill>
                                      <a:latin typeface="Cambria Math" panose="02040503050406030204" pitchFamily="18" charset="0"/>
                                    </a:rPr>
                                  </m:ctrlPr>
                                </m:dPr>
                                <m:e>
                                  <m:m>
                                    <m:mPr>
                                      <m:mcs>
                                        <m:mc>
                                          <m:mcPr>
                                            <m:count m:val="3"/>
                                            <m:mcJc m:val="center"/>
                                          </m:mcPr>
                                        </m:mc>
                                      </m:mcs>
                                      <m:ctrlPr>
                                        <a:rPr lang="en-US" sz="2800" i="1">
                                          <a:solidFill>
                                            <a:schemeClr val="accent2"/>
                                          </a:solidFill>
                                          <a:latin typeface="Cambria Math" panose="02040503050406030204" pitchFamily="18" charset="0"/>
                                        </a:rPr>
                                      </m:ctrlPr>
                                    </m:mPr>
                                    <m:mr>
                                      <m:e>
                                        <m:sSub>
                                          <m:sSubPr>
                                            <m:ctrlPr>
                                              <a:rPr lang="en-US" sz="2800" i="1">
                                                <a:solidFill>
                                                  <a:schemeClr val="accent2"/>
                                                </a:solidFill>
                                                <a:latin typeface="Cambria Math" panose="02040503050406030204" pitchFamily="18" charset="0"/>
                                              </a:rPr>
                                            </m:ctrlPr>
                                          </m:sSubPr>
                                          <m:e>
                                            <m:acc>
                                              <m:accPr>
                                                <m:chr m:val="⃗"/>
                                                <m:ctrlPr>
                                                  <a:rPr lang="en-US" sz="2800" i="1">
                                                    <a:solidFill>
                                                      <a:schemeClr val="accent2"/>
                                                    </a:solidFill>
                                                    <a:latin typeface="Cambria Math" panose="02040503050406030204" pitchFamily="18" charset="0"/>
                                                  </a:rPr>
                                                </m:ctrlPr>
                                              </m:accPr>
                                              <m:e>
                                                <m:r>
                                                  <a:rPr lang="en-US" sz="2800" i="1">
                                                    <a:solidFill>
                                                      <a:schemeClr val="accent2"/>
                                                    </a:solidFill>
                                                    <a:latin typeface="Cambria Math" panose="02040503050406030204" pitchFamily="18" charset="0"/>
                                                  </a:rPr>
                                                  <m:t>𝑎</m:t>
                                                </m:r>
                                              </m:e>
                                            </m:acc>
                                          </m:e>
                                          <m:sub>
                                            <m:sSub>
                                              <m:sSubPr>
                                                <m:ctrlPr>
                                                  <a:rPr lang="en-US" sz="2800" i="1">
                                                    <a:solidFill>
                                                      <a:schemeClr val="accent2"/>
                                                    </a:solidFill>
                                                    <a:latin typeface="Cambria Math" panose="02040503050406030204" pitchFamily="18" charset="0"/>
                                                  </a:rPr>
                                                </m:ctrlPr>
                                              </m:sSubPr>
                                              <m:e>
                                                <m:r>
                                                  <a:rPr lang="en-US" sz="2800" i="1">
                                                    <a:solidFill>
                                                      <a:schemeClr val="accent2"/>
                                                    </a:solidFill>
                                                    <a:latin typeface="Cambria Math" panose="02040503050406030204" pitchFamily="18" charset="0"/>
                                                  </a:rPr>
                                                  <m:t>𝑛</m:t>
                                                </m:r>
                                              </m:e>
                                              <m:sub>
                                                <m:r>
                                                  <a:rPr lang="en-US" sz="2800" i="1">
                                                    <a:solidFill>
                                                      <a:schemeClr val="accent2"/>
                                                    </a:solidFill>
                                                    <a:latin typeface="Cambria Math" panose="02040503050406030204" pitchFamily="18" charset="0"/>
                                                  </a:rPr>
                                                  <m:t>𝑘</m:t>
                                                </m:r>
                                                <m:r>
                                                  <a:rPr lang="en-US" sz="2800" i="1">
                                                    <a:solidFill>
                                                      <a:schemeClr val="accent2"/>
                                                    </a:solidFill>
                                                    <a:latin typeface="Cambria Math" panose="02040503050406030204" pitchFamily="18" charset="0"/>
                                                  </a:rPr>
                                                  <m:t>−1</m:t>
                                                </m:r>
                                              </m:sub>
                                            </m:sSub>
                                            <m:r>
                                              <a:rPr lang="en-US" sz="2800" i="1">
                                                <a:solidFill>
                                                  <a:schemeClr val="accent2"/>
                                                </a:solidFill>
                                                <a:latin typeface="Cambria Math" panose="02040503050406030204" pitchFamily="18" charset="0"/>
                                              </a:rPr>
                                              <m:t>+1</m:t>
                                            </m:r>
                                          </m:sub>
                                        </m:sSub>
                                      </m:e>
                                      <m:e>
                                        <m:r>
                                          <a:rPr lang="en-US" sz="2800" i="1">
                                            <a:solidFill>
                                              <a:schemeClr val="accent2"/>
                                            </a:solidFill>
                                            <a:latin typeface="Cambria Math" panose="02040503050406030204" pitchFamily="18" charset="0"/>
                                          </a:rPr>
                                          <m:t>⋯</m:t>
                                        </m:r>
                                      </m:e>
                                      <m:e>
                                        <m:sSub>
                                          <m:sSubPr>
                                            <m:ctrlPr>
                                              <a:rPr lang="en-US" sz="2800" i="1">
                                                <a:solidFill>
                                                  <a:schemeClr val="accent2"/>
                                                </a:solidFill>
                                                <a:latin typeface="Cambria Math" panose="02040503050406030204" pitchFamily="18" charset="0"/>
                                              </a:rPr>
                                            </m:ctrlPr>
                                          </m:sSubPr>
                                          <m:e>
                                            <m:acc>
                                              <m:accPr>
                                                <m:chr m:val="⃗"/>
                                                <m:ctrlPr>
                                                  <a:rPr lang="en-US" sz="2800" i="1">
                                                    <a:solidFill>
                                                      <a:schemeClr val="accent2"/>
                                                    </a:solidFill>
                                                    <a:latin typeface="Cambria Math" panose="02040503050406030204" pitchFamily="18" charset="0"/>
                                                  </a:rPr>
                                                </m:ctrlPr>
                                              </m:accPr>
                                              <m:e>
                                                <m:r>
                                                  <a:rPr lang="en-US" sz="2800" i="1">
                                                    <a:solidFill>
                                                      <a:schemeClr val="accent2"/>
                                                    </a:solidFill>
                                                    <a:latin typeface="Cambria Math" panose="02040503050406030204" pitchFamily="18" charset="0"/>
                                                  </a:rPr>
                                                  <m:t>𝑎</m:t>
                                                </m:r>
                                              </m:e>
                                            </m:acc>
                                          </m:e>
                                          <m:sub>
                                            <m:sSub>
                                              <m:sSubPr>
                                                <m:ctrlPr>
                                                  <a:rPr lang="en-US" sz="2800" i="1">
                                                    <a:solidFill>
                                                      <a:schemeClr val="accent2"/>
                                                    </a:solidFill>
                                                    <a:latin typeface="Cambria Math" panose="02040503050406030204" pitchFamily="18" charset="0"/>
                                                  </a:rPr>
                                                </m:ctrlPr>
                                              </m:sSubPr>
                                              <m:e>
                                                <m:r>
                                                  <a:rPr lang="en-US" sz="2800" i="1">
                                                    <a:solidFill>
                                                      <a:schemeClr val="accent2"/>
                                                    </a:solidFill>
                                                    <a:latin typeface="Cambria Math" panose="02040503050406030204" pitchFamily="18" charset="0"/>
                                                  </a:rPr>
                                                  <m:t>𝑛</m:t>
                                                </m:r>
                                              </m:e>
                                              <m:sub>
                                                <m:r>
                                                  <a:rPr lang="en-US" sz="2800" i="1">
                                                    <a:solidFill>
                                                      <a:schemeClr val="accent2"/>
                                                    </a:solidFill>
                                                    <a:latin typeface="Cambria Math" panose="02040503050406030204" pitchFamily="18" charset="0"/>
                                                  </a:rPr>
                                                  <m:t>𝑘</m:t>
                                                </m:r>
                                              </m:sub>
                                            </m:sSub>
                                          </m:sub>
                                        </m:sSub>
                                      </m:e>
                                    </m:mr>
                                  </m:m>
                                </m:e>
                              </m:d>
                            </m:e>
                          </m:groupChr>
                        </m:e>
                        <m:lim>
                          <m:sSub>
                            <m:sSubPr>
                              <m:ctrlPr>
                                <a:rPr kumimoji="0" lang="en-US" sz="2800" b="0" i="1" u="none" strike="noStrike" kern="1200" cap="none" spc="0" normalizeH="0" baseline="0" noProof="0" smtClean="0">
                                  <a:ln>
                                    <a:noFill/>
                                  </a:ln>
                                  <a:solidFill>
                                    <a:schemeClr val="accent2"/>
                                  </a:solidFill>
                                  <a:effectLst/>
                                  <a:uLnTx/>
                                  <a:uFillTx/>
                                  <a:latin typeface="Cambria Math" panose="02040503050406030204" pitchFamily="18" charset="0"/>
                                  <a:cs typeface="+mn-cs"/>
                                </a:rPr>
                              </m:ctrlPr>
                            </m:sSubPr>
                            <m:e>
                              <m:r>
                                <a:rPr kumimoji="0" lang="en-US" sz="2800" b="0" i="1" u="none" strike="noStrike" kern="1200" cap="none" spc="0" normalizeH="0" baseline="0" noProof="0" smtClean="0">
                                  <a:ln>
                                    <a:noFill/>
                                  </a:ln>
                                  <a:solidFill>
                                    <a:schemeClr val="accent2"/>
                                  </a:solidFill>
                                  <a:effectLst/>
                                  <a:uLnTx/>
                                  <a:uFillTx/>
                                  <a:latin typeface="Cambria Math" panose="02040503050406030204" pitchFamily="18" charset="0"/>
                                  <a:cs typeface="+mn-cs"/>
                                </a:rPr>
                                <m:t>𝐴</m:t>
                              </m:r>
                            </m:e>
                            <m:sub>
                              <m:d>
                                <m:dPr>
                                  <m:begChr m:val="["/>
                                  <m:endChr m:val="]"/>
                                  <m:ctrlPr>
                                    <a:rPr kumimoji="0" lang="en-US" sz="2800" b="0" i="1" u="none" strike="noStrike" kern="1200" cap="none" spc="0" normalizeH="0" baseline="0" noProof="0" smtClean="0">
                                      <a:ln>
                                        <a:noFill/>
                                      </a:ln>
                                      <a:solidFill>
                                        <a:schemeClr val="accent2"/>
                                      </a:solidFill>
                                      <a:effectLst/>
                                      <a:uLnTx/>
                                      <a:uFillTx/>
                                      <a:latin typeface="Cambria Math" panose="02040503050406030204" pitchFamily="18" charset="0"/>
                                      <a:cs typeface="+mn-cs"/>
                                    </a:rPr>
                                  </m:ctrlPr>
                                </m:dPr>
                                <m:e>
                                  <m:r>
                                    <a:rPr kumimoji="0" lang="en-US" sz="2800" b="0" i="1" u="none" strike="noStrike" kern="1200" cap="none" spc="0" normalizeH="0" baseline="0" noProof="0" smtClean="0">
                                      <a:ln>
                                        <a:noFill/>
                                      </a:ln>
                                      <a:solidFill>
                                        <a:schemeClr val="accent2"/>
                                      </a:solidFill>
                                      <a:effectLst/>
                                      <a:uLnTx/>
                                      <a:uFillTx/>
                                      <a:latin typeface="Cambria Math" panose="02040503050406030204" pitchFamily="18" charset="0"/>
                                      <a:cs typeface="+mn-cs"/>
                                    </a:rPr>
                                    <m:t>𝑘</m:t>
                                  </m:r>
                                </m:e>
                              </m:d>
                            </m:sub>
                          </m:sSub>
                        </m:lim>
                      </m:limUpp>
                      <m:r>
                        <a:rPr kumimoji="0" lang="en-US" sz="2800" b="0" i="1" u="none" strike="noStrike" kern="1200" cap="none" spc="0" normalizeH="0" baseline="0" noProof="0" smtClean="0">
                          <a:ln>
                            <a:noFill/>
                          </a:ln>
                          <a:solidFill>
                            <a:schemeClr val="accent2"/>
                          </a:solidFill>
                          <a:effectLst/>
                          <a:uLnTx/>
                          <a:uFillTx/>
                          <a:latin typeface="Cambria Math" panose="02040503050406030204" pitchFamily="18" charset="0"/>
                          <a:cs typeface="+mn-cs"/>
                        </a:rPr>
                        <m:t>,…,</m:t>
                      </m:r>
                      <m:limUpp>
                        <m:limUppPr>
                          <m:ctrlPr>
                            <a:rPr kumimoji="0" lang="en-US" sz="2800" b="0" i="1" u="none" strike="noStrike" kern="1200" cap="none" spc="0" normalizeH="0" baseline="0" noProof="0" smtClean="0">
                              <a:ln>
                                <a:noFill/>
                              </a:ln>
                              <a:solidFill>
                                <a:schemeClr val="accent2"/>
                              </a:solidFill>
                              <a:effectLst/>
                              <a:uLnTx/>
                              <a:uFillTx/>
                              <a:latin typeface="Cambria Math" panose="02040503050406030204" pitchFamily="18" charset="0"/>
                              <a:cs typeface="+mn-cs"/>
                            </a:rPr>
                          </m:ctrlPr>
                        </m:limUppPr>
                        <m:e>
                          <m:groupChr>
                            <m:groupChrPr>
                              <m:chr m:val="⏞"/>
                              <m:pos m:val="top"/>
                              <m:vertJc m:val="bot"/>
                              <m:ctrlPr>
                                <a:rPr kumimoji="0" lang="en-US" sz="2800" b="0" i="1" u="none" strike="noStrike" kern="1200" cap="none" spc="0" normalizeH="0" baseline="0" noProof="0" smtClean="0">
                                  <a:ln>
                                    <a:noFill/>
                                  </a:ln>
                                  <a:solidFill>
                                    <a:schemeClr val="accent2"/>
                                  </a:solidFill>
                                  <a:effectLst/>
                                  <a:uLnTx/>
                                  <a:uFillTx/>
                                  <a:latin typeface="Cambria Math" panose="02040503050406030204" pitchFamily="18" charset="0"/>
                                  <a:cs typeface="+mn-cs"/>
                                </a:rPr>
                              </m:ctrlPr>
                            </m:groupChrPr>
                            <m:e>
                              <m:d>
                                <m:dPr>
                                  <m:begChr m:val="["/>
                                  <m:endChr m:val="]"/>
                                  <m:ctrlPr>
                                    <a:rPr lang="en-US" sz="2800" i="1">
                                      <a:solidFill>
                                        <a:schemeClr val="accent2"/>
                                      </a:solidFill>
                                      <a:latin typeface="Cambria Math" panose="02040503050406030204" pitchFamily="18" charset="0"/>
                                    </a:rPr>
                                  </m:ctrlPr>
                                </m:dPr>
                                <m:e>
                                  <m:m>
                                    <m:mPr>
                                      <m:mcs>
                                        <m:mc>
                                          <m:mcPr>
                                            <m:count m:val="3"/>
                                            <m:mcJc m:val="center"/>
                                          </m:mcPr>
                                        </m:mc>
                                      </m:mcs>
                                      <m:ctrlPr>
                                        <a:rPr lang="en-US" sz="2800" i="1">
                                          <a:solidFill>
                                            <a:schemeClr val="accent2"/>
                                          </a:solidFill>
                                          <a:latin typeface="Cambria Math" panose="02040503050406030204" pitchFamily="18" charset="0"/>
                                        </a:rPr>
                                      </m:ctrlPr>
                                    </m:mPr>
                                    <m:mr>
                                      <m:e>
                                        <m:sSub>
                                          <m:sSubPr>
                                            <m:ctrlPr>
                                              <a:rPr lang="en-US" sz="2800" i="1">
                                                <a:solidFill>
                                                  <a:schemeClr val="accent2"/>
                                                </a:solidFill>
                                                <a:latin typeface="Cambria Math" panose="02040503050406030204" pitchFamily="18" charset="0"/>
                                              </a:rPr>
                                            </m:ctrlPr>
                                          </m:sSubPr>
                                          <m:e>
                                            <m:acc>
                                              <m:accPr>
                                                <m:chr m:val="⃗"/>
                                                <m:ctrlPr>
                                                  <a:rPr lang="en-US" sz="2800" i="1">
                                                    <a:solidFill>
                                                      <a:schemeClr val="accent2"/>
                                                    </a:solidFill>
                                                    <a:latin typeface="Cambria Math" panose="02040503050406030204" pitchFamily="18" charset="0"/>
                                                  </a:rPr>
                                                </m:ctrlPr>
                                              </m:accPr>
                                              <m:e>
                                                <m:r>
                                                  <a:rPr lang="en-US" sz="2800" i="1">
                                                    <a:solidFill>
                                                      <a:schemeClr val="accent2"/>
                                                    </a:solidFill>
                                                    <a:latin typeface="Cambria Math" panose="02040503050406030204" pitchFamily="18" charset="0"/>
                                                  </a:rPr>
                                                  <m:t>𝑎</m:t>
                                                </m:r>
                                              </m:e>
                                            </m:acc>
                                          </m:e>
                                          <m:sub>
                                            <m:sSub>
                                              <m:sSubPr>
                                                <m:ctrlPr>
                                                  <a:rPr lang="en-US" sz="2800" i="1">
                                                    <a:solidFill>
                                                      <a:schemeClr val="accent2"/>
                                                    </a:solidFill>
                                                    <a:latin typeface="Cambria Math" panose="02040503050406030204" pitchFamily="18" charset="0"/>
                                                  </a:rPr>
                                                </m:ctrlPr>
                                              </m:sSubPr>
                                              <m:e>
                                                <m:r>
                                                  <a:rPr lang="en-US" sz="2800" i="1">
                                                    <a:solidFill>
                                                      <a:schemeClr val="accent2"/>
                                                    </a:solidFill>
                                                    <a:latin typeface="Cambria Math" panose="02040503050406030204" pitchFamily="18" charset="0"/>
                                                  </a:rPr>
                                                  <m:t>𝑛</m:t>
                                                </m:r>
                                              </m:e>
                                              <m:sub>
                                                <m:r>
                                                  <a:rPr lang="en-US" sz="2800" i="1">
                                                    <a:solidFill>
                                                      <a:schemeClr val="accent2"/>
                                                    </a:solidFill>
                                                    <a:latin typeface="Cambria Math" panose="02040503050406030204" pitchFamily="18" charset="0"/>
                                                  </a:rPr>
                                                  <m:t>𝐾</m:t>
                                                </m:r>
                                                <m:r>
                                                  <a:rPr lang="en-US" sz="2800" i="1">
                                                    <a:solidFill>
                                                      <a:schemeClr val="accent2"/>
                                                    </a:solidFill>
                                                    <a:latin typeface="Cambria Math" panose="02040503050406030204" pitchFamily="18" charset="0"/>
                                                  </a:rPr>
                                                  <m:t>−1</m:t>
                                                </m:r>
                                              </m:sub>
                                            </m:sSub>
                                            <m:r>
                                              <a:rPr lang="en-US" sz="2800" i="1">
                                                <a:solidFill>
                                                  <a:schemeClr val="accent2"/>
                                                </a:solidFill>
                                                <a:latin typeface="Cambria Math" panose="02040503050406030204" pitchFamily="18" charset="0"/>
                                              </a:rPr>
                                              <m:t>+1</m:t>
                                            </m:r>
                                          </m:sub>
                                        </m:sSub>
                                      </m:e>
                                      <m:e>
                                        <m:r>
                                          <a:rPr lang="en-US" sz="2800" i="1">
                                            <a:solidFill>
                                              <a:schemeClr val="accent2"/>
                                            </a:solidFill>
                                            <a:latin typeface="Cambria Math" panose="02040503050406030204" pitchFamily="18" charset="0"/>
                                          </a:rPr>
                                          <m:t>⋯</m:t>
                                        </m:r>
                                      </m:e>
                                      <m:e>
                                        <m:sSub>
                                          <m:sSubPr>
                                            <m:ctrlPr>
                                              <a:rPr lang="en-US" sz="2800" i="1">
                                                <a:solidFill>
                                                  <a:schemeClr val="accent2"/>
                                                </a:solidFill>
                                                <a:latin typeface="Cambria Math" panose="02040503050406030204" pitchFamily="18" charset="0"/>
                                              </a:rPr>
                                            </m:ctrlPr>
                                          </m:sSubPr>
                                          <m:e>
                                            <m:acc>
                                              <m:accPr>
                                                <m:chr m:val="⃗"/>
                                                <m:ctrlPr>
                                                  <a:rPr lang="en-US" sz="2800" i="1">
                                                    <a:solidFill>
                                                      <a:schemeClr val="accent2"/>
                                                    </a:solidFill>
                                                    <a:latin typeface="Cambria Math" panose="02040503050406030204" pitchFamily="18" charset="0"/>
                                                  </a:rPr>
                                                </m:ctrlPr>
                                              </m:accPr>
                                              <m:e>
                                                <m:r>
                                                  <a:rPr lang="en-US" sz="2800" i="1">
                                                    <a:solidFill>
                                                      <a:schemeClr val="accent2"/>
                                                    </a:solidFill>
                                                    <a:latin typeface="Cambria Math" panose="02040503050406030204" pitchFamily="18" charset="0"/>
                                                  </a:rPr>
                                                  <m:t>𝑎</m:t>
                                                </m:r>
                                              </m:e>
                                            </m:acc>
                                          </m:e>
                                          <m:sub>
                                            <m:r>
                                              <a:rPr lang="en-US" sz="2800" i="1">
                                                <a:solidFill>
                                                  <a:schemeClr val="accent2"/>
                                                </a:solidFill>
                                                <a:latin typeface="Cambria Math" panose="02040503050406030204" pitchFamily="18" charset="0"/>
                                              </a:rPr>
                                              <m:t>𝑛</m:t>
                                            </m:r>
                                          </m:sub>
                                        </m:sSub>
                                      </m:e>
                                    </m:mr>
                                  </m:m>
                                </m:e>
                              </m:d>
                            </m:e>
                          </m:groupChr>
                        </m:e>
                        <m:lim>
                          <m:sSub>
                            <m:sSubPr>
                              <m:ctrlPr>
                                <a:rPr kumimoji="0" lang="en-US" sz="2800" b="0" i="1" u="none" strike="noStrike" kern="1200" cap="none" spc="0" normalizeH="0" baseline="0" noProof="0" smtClean="0">
                                  <a:ln>
                                    <a:noFill/>
                                  </a:ln>
                                  <a:solidFill>
                                    <a:schemeClr val="accent2"/>
                                  </a:solidFill>
                                  <a:effectLst/>
                                  <a:uLnTx/>
                                  <a:uFillTx/>
                                  <a:latin typeface="Cambria Math" panose="02040503050406030204" pitchFamily="18" charset="0"/>
                                  <a:cs typeface="+mn-cs"/>
                                </a:rPr>
                              </m:ctrlPr>
                            </m:sSubPr>
                            <m:e>
                              <m:r>
                                <a:rPr kumimoji="0" lang="en-US" sz="2800" b="0" i="1" u="none" strike="noStrike" kern="1200" cap="none" spc="0" normalizeH="0" baseline="0" noProof="0" smtClean="0">
                                  <a:ln>
                                    <a:noFill/>
                                  </a:ln>
                                  <a:solidFill>
                                    <a:schemeClr val="accent2"/>
                                  </a:solidFill>
                                  <a:effectLst/>
                                  <a:uLnTx/>
                                  <a:uFillTx/>
                                  <a:latin typeface="Cambria Math" panose="02040503050406030204" pitchFamily="18" charset="0"/>
                                  <a:cs typeface="+mn-cs"/>
                                </a:rPr>
                                <m:t>𝐴</m:t>
                              </m:r>
                            </m:e>
                            <m:sub>
                              <m:d>
                                <m:dPr>
                                  <m:begChr m:val="["/>
                                  <m:endChr m:val="]"/>
                                  <m:ctrlPr>
                                    <a:rPr kumimoji="0" lang="en-US" sz="2800" b="0" i="1" u="none" strike="noStrike" kern="1200" cap="none" spc="0" normalizeH="0" baseline="0" noProof="0" smtClean="0">
                                      <a:ln>
                                        <a:noFill/>
                                      </a:ln>
                                      <a:solidFill>
                                        <a:schemeClr val="accent2"/>
                                      </a:solidFill>
                                      <a:effectLst/>
                                      <a:uLnTx/>
                                      <a:uFillTx/>
                                      <a:latin typeface="Cambria Math" panose="02040503050406030204" pitchFamily="18" charset="0"/>
                                      <a:cs typeface="+mn-cs"/>
                                    </a:rPr>
                                  </m:ctrlPr>
                                </m:dPr>
                                <m:e>
                                  <m:r>
                                    <a:rPr kumimoji="0" lang="en-US" sz="2800" b="0" i="1" u="none" strike="noStrike" kern="1200" cap="none" spc="0" normalizeH="0" baseline="0" noProof="0" smtClean="0">
                                      <a:ln>
                                        <a:noFill/>
                                      </a:ln>
                                      <a:solidFill>
                                        <a:schemeClr val="accent2"/>
                                      </a:solidFill>
                                      <a:effectLst/>
                                      <a:uLnTx/>
                                      <a:uFillTx/>
                                      <a:latin typeface="Cambria Math" panose="02040503050406030204" pitchFamily="18" charset="0"/>
                                      <a:cs typeface="+mn-cs"/>
                                    </a:rPr>
                                    <m:t>𝐾</m:t>
                                  </m:r>
                                </m:e>
                              </m:d>
                            </m:sub>
                          </m:sSub>
                        </m:lim>
                      </m:limUpp>
                    </m:oMath>
                  </m:oMathPara>
                </a14:m>
                <a:endParaRPr lang="en-US" dirty="0"/>
              </a:p>
            </p:txBody>
          </p:sp>
        </mc:Choice>
        <mc:Fallback xmlns="">
          <p:sp>
            <p:nvSpPr>
              <p:cNvPr id="2" name="Content Placeholder 1">
                <a:extLst>
                  <a:ext uri="{FF2B5EF4-FFF2-40B4-BE49-F238E27FC236}">
                    <a16:creationId xmlns:a16="http://schemas.microsoft.com/office/drawing/2014/main" id="{7C1ADAD5-4D89-4676-A835-ACEF89DF6D16}"/>
                  </a:ext>
                </a:extLst>
              </p:cNvPr>
              <p:cNvSpPr>
                <a:spLocks noGrp="1" noRot="1" noChangeAspect="1" noMove="1" noResize="1" noEditPoints="1" noAdjustHandles="1" noChangeArrowheads="1" noChangeShapeType="1" noTextEdit="1"/>
              </p:cNvSpPr>
              <p:nvPr>
                <p:ph idx="1"/>
              </p:nvPr>
            </p:nvSpPr>
            <p:spPr>
              <a:blipFill>
                <a:blip r:embed="rId3"/>
                <a:stretch>
                  <a:fillRect l="-925" t="-2067" r="-127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1524E1A-0429-4030-99F7-86F5F1ADEFB6}"/>
              </a:ext>
            </a:extLst>
          </p:cNvPr>
          <p:cNvSpPr>
            <a:spLocks noGrp="1"/>
          </p:cNvSpPr>
          <p:nvPr>
            <p:ph type="title"/>
          </p:nvPr>
        </p:nvSpPr>
        <p:spPr/>
        <p:txBody>
          <a:bodyPr/>
          <a:lstStyle/>
          <a:p>
            <a:r>
              <a:rPr lang="en-US" dirty="0"/>
              <a:t>Decentralized Convex Optimization via </a:t>
            </a:r>
            <a:r>
              <a:rPr lang="en-US" dirty="0" err="1"/>
              <a:t>CoLA</a:t>
            </a:r>
            <a:br>
              <a:rPr lang="en-US" dirty="0"/>
            </a:br>
            <a:r>
              <a:rPr lang="en-US" sz="2400" b="0" dirty="0"/>
              <a:t>Column Partitioning</a:t>
            </a:r>
            <a:endParaRPr lang="en-US" dirty="0"/>
          </a:p>
        </p:txBody>
      </p:sp>
    </p:spTree>
    <p:extLst>
      <p:ext uri="{BB962C8B-B14F-4D97-AF65-F5344CB8AC3E}">
        <p14:creationId xmlns:p14="http://schemas.microsoft.com/office/powerpoint/2010/main" val="746327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C1ADAD5-4D89-4676-A835-ACEF89DF6D16}"/>
                  </a:ext>
                </a:extLst>
              </p:cNvPr>
              <p:cNvSpPr>
                <a:spLocks noGrp="1"/>
              </p:cNvSpPr>
              <p:nvPr>
                <p:ph idx="1"/>
              </p:nvPr>
            </p:nvSpPr>
            <p:spPr/>
            <p:txBody>
              <a:bodyPr>
                <a:normAutofit/>
              </a:bodyPr>
              <a:lstStyle/>
              <a:p>
                <a:r>
                  <a:rPr lang="en-US" dirty="0"/>
                  <a:t>Goal: Approximate </a:t>
                </a:r>
                <a14:m>
                  <m:oMath xmlns:m="http://schemas.openxmlformats.org/officeDocument/2006/math">
                    <m:r>
                      <a:rPr lang="en-US" b="0" i="1" smtClean="0">
                        <a:solidFill>
                          <a:schemeClr val="accent2"/>
                        </a:solidFill>
                        <a:latin typeface="Cambria Math" panose="02040503050406030204" pitchFamily="18" charset="0"/>
                      </a:rPr>
                      <m:t>𝑓</m:t>
                    </m:r>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𝐴𝑥</m:t>
                        </m:r>
                      </m:e>
                    </m:d>
                  </m:oMath>
                </a14:m>
                <a:r>
                  <a:rPr lang="en-US" dirty="0"/>
                  <a:t> with only local data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𝐴</m:t>
                        </m:r>
                      </m:e>
                      <m:sub>
                        <m:d>
                          <m:dPr>
                            <m:begChr m:val="["/>
                            <m:endChr m:val="]"/>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𝑘</m:t>
                            </m:r>
                          </m:e>
                        </m:d>
                      </m:sub>
                    </m:sSub>
                  </m:oMath>
                </a14:m>
                <a:r>
                  <a:rPr lang="en-US" dirty="0"/>
                  <a:t> and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d>
                          <m:dPr>
                            <m:begChr m:val="["/>
                            <m:endChr m:val="]"/>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𝑘</m:t>
                            </m:r>
                          </m:e>
                        </m:d>
                      </m:sub>
                    </m:sSub>
                  </m:oMath>
                </a14:m>
                <a:endParaRPr lang="en-US" dirty="0"/>
              </a:p>
              <a:p>
                <a:r>
                  <a:rPr lang="en-US" dirty="0"/>
                  <a:t>Introduce a local auxiliary vector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𝑣</m:t>
                        </m:r>
                      </m:e>
                      <m:sub>
                        <m:r>
                          <a:rPr lang="en-US" b="0" i="1" smtClean="0">
                            <a:solidFill>
                              <a:schemeClr val="accent2"/>
                            </a:solidFill>
                            <a:latin typeface="Cambria Math" panose="02040503050406030204" pitchFamily="18" charset="0"/>
                          </a:rPr>
                          <m:t>𝑘</m:t>
                        </m:r>
                      </m:sub>
                    </m:sSub>
                    <m:r>
                      <a:rPr lang="en-US" b="0" i="1" smtClean="0">
                        <a:solidFill>
                          <a:schemeClr val="accent2"/>
                        </a:solidFill>
                        <a:latin typeface="Cambria Math" panose="02040503050406030204" pitchFamily="18" charset="0"/>
                      </a:rPr>
                      <m:t>∈</m:t>
                    </m:r>
                    <m:sSup>
                      <m:sSupPr>
                        <m:ctrlPr>
                          <a:rPr lang="en-US" b="0" i="1" smtClean="0">
                            <a:solidFill>
                              <a:schemeClr val="accent2"/>
                            </a:solidFill>
                            <a:latin typeface="Cambria Math" panose="02040503050406030204" pitchFamily="18" charset="0"/>
                            <a:ea typeface="Cambria Math" panose="02040503050406030204" pitchFamily="18" charset="0"/>
                          </a:rPr>
                        </m:ctrlPr>
                      </m:sSupPr>
                      <m:e>
                        <m:r>
                          <a:rPr lang="en-US" b="0" i="1" smtClean="0">
                            <a:solidFill>
                              <a:schemeClr val="accent2"/>
                            </a:solidFill>
                            <a:latin typeface="Cambria Math" panose="02040503050406030204" pitchFamily="18" charset="0"/>
                            <a:ea typeface="Cambria Math" panose="02040503050406030204" pitchFamily="18" charset="0"/>
                          </a:rPr>
                          <m:t>ℝ</m:t>
                        </m:r>
                      </m:e>
                      <m:sup>
                        <m:r>
                          <a:rPr lang="en-US" b="0" i="1" smtClean="0">
                            <a:solidFill>
                              <a:schemeClr val="accent2"/>
                            </a:solidFill>
                            <a:latin typeface="Cambria Math" panose="02040503050406030204" pitchFamily="18" charset="0"/>
                            <a:ea typeface="Cambria Math" panose="02040503050406030204" pitchFamily="18" charset="0"/>
                          </a:rPr>
                          <m:t>𝑚</m:t>
                        </m:r>
                      </m:sup>
                    </m:sSup>
                  </m:oMath>
                </a14:m>
                <a:r>
                  <a:rPr lang="en-US" b="1" dirty="0"/>
                  <a:t> </a:t>
                </a:r>
                <a:r>
                  <a:rPr lang="en-US" dirty="0"/>
                  <a:t>such that </a:t>
                </a:r>
                <a14:m>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𝑣</m:t>
                        </m:r>
                      </m:e>
                      <m:sub>
                        <m:r>
                          <a:rPr lang="en-US" b="0" i="1" smtClean="0">
                            <a:solidFill>
                              <a:schemeClr val="accent2"/>
                            </a:solidFill>
                            <a:latin typeface="Cambria Math" panose="02040503050406030204" pitchFamily="18" charset="0"/>
                          </a:rPr>
                          <m:t>𝑘</m:t>
                        </m:r>
                      </m:sub>
                    </m:sSub>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𝐴𝑥</m:t>
                    </m:r>
                  </m:oMath>
                </a14:m>
                <a:endParaRPr lang="en-US" dirty="0"/>
              </a:p>
              <a:p>
                <a:r>
                  <a:rPr lang="en-US" dirty="0"/>
                  <a:t>Convexity of </a:t>
                </a:r>
                <a14:m>
                  <m:oMath xmlns:m="http://schemas.openxmlformats.org/officeDocument/2006/math">
                    <m:r>
                      <a:rPr lang="en-US" b="0" i="1" smtClean="0">
                        <a:latin typeface="Cambria Math" panose="02040503050406030204" pitchFamily="18" charset="0"/>
                      </a:rPr>
                      <m:t>𝑓</m:t>
                    </m:r>
                  </m:oMath>
                </a14:m>
                <a:r>
                  <a:rPr lang="en-US" dirty="0"/>
                  <a:t> allows the following constrained optimization problem</a:t>
                </a:r>
              </a:p>
              <a:p>
                <a:pPr marL="457200" lvl="1" indent="0">
                  <a:buNone/>
                </a:pPr>
                <a14:m>
                  <m:oMathPara xmlns:m="http://schemas.openxmlformats.org/officeDocument/2006/math">
                    <m:oMathParaPr>
                      <m:jc m:val="centerGroup"/>
                    </m:oMathParaPr>
                    <m:oMath xmlns:m="http://schemas.openxmlformats.org/officeDocument/2006/math">
                      <m:func>
                        <m:funcPr>
                          <m:ctrlPr>
                            <a:rPr lang="en-US" b="0" i="1" smtClean="0">
                              <a:solidFill>
                                <a:schemeClr val="accent2"/>
                              </a:solidFill>
                              <a:latin typeface="Cambria Math" panose="02040503050406030204" pitchFamily="18" charset="0"/>
                            </a:rPr>
                          </m:ctrlPr>
                        </m:funcPr>
                        <m:fName>
                          <m:limLow>
                            <m:limLowPr>
                              <m:ctrlPr>
                                <a:rPr lang="en-US" i="1" smtClean="0">
                                  <a:solidFill>
                                    <a:schemeClr val="accent2"/>
                                  </a:solidFill>
                                  <a:latin typeface="Cambria Math" panose="02040503050406030204" pitchFamily="18" charset="0"/>
                                </a:rPr>
                              </m:ctrlPr>
                            </m:limLowPr>
                            <m:e>
                              <m:r>
                                <m:rPr>
                                  <m:sty m:val="p"/>
                                </m:rPr>
                                <a:rPr lang="en-US" i="0" smtClean="0">
                                  <a:solidFill>
                                    <a:schemeClr val="accent2"/>
                                  </a:solidFill>
                                  <a:latin typeface="Cambria Math" panose="02040503050406030204" pitchFamily="18" charset="0"/>
                                </a:rPr>
                                <m:t>min</m:t>
                              </m:r>
                            </m:e>
                            <m:lim>
                              <m:r>
                                <a:rPr lang="en-US" b="0" i="1" smtClean="0">
                                  <a:solidFill>
                                    <a:schemeClr val="accent2"/>
                                  </a:solidFill>
                                  <a:latin typeface="Cambria Math" panose="02040503050406030204" pitchFamily="18" charset="0"/>
                                </a:rPr>
                                <m:t>𝑥</m:t>
                              </m:r>
                              <m:r>
                                <a:rPr lang="en-US" b="0" i="1" smtClean="0">
                                  <a:solidFill>
                                    <a:schemeClr val="accent2"/>
                                  </a:solidFill>
                                  <a:latin typeface="Cambria Math" panose="02040503050406030204" pitchFamily="18" charset="0"/>
                                </a:rPr>
                                <m:t>,</m:t>
                              </m:r>
                              <m:sSubSup>
                                <m:sSubSupPr>
                                  <m:ctrlPr>
                                    <a:rPr lang="en-US" b="0" i="1" smtClean="0">
                                      <a:solidFill>
                                        <a:schemeClr val="accent2"/>
                                      </a:solidFill>
                                      <a:latin typeface="Cambria Math" panose="02040503050406030204" pitchFamily="18" charset="0"/>
                                    </a:rPr>
                                  </m:ctrlPr>
                                </m:sSubSupPr>
                                <m:e>
                                  <m:d>
                                    <m:dPr>
                                      <m:begChr m:val="{"/>
                                      <m:endChr m:val="}"/>
                                      <m:ctrlPr>
                                        <a:rPr lang="en-US" b="0" i="1" smtClean="0">
                                          <a:solidFill>
                                            <a:schemeClr val="accent2"/>
                                          </a:solidFill>
                                          <a:latin typeface="Cambria Math" panose="02040503050406030204" pitchFamily="18" charset="0"/>
                                        </a:rPr>
                                      </m:ctrlPr>
                                    </m:dPr>
                                    <m:e>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𝑣</m:t>
                                          </m:r>
                                        </m:e>
                                        <m:sub>
                                          <m:r>
                                            <a:rPr lang="en-US" b="0" i="1" smtClean="0">
                                              <a:solidFill>
                                                <a:schemeClr val="accent2"/>
                                              </a:solidFill>
                                              <a:latin typeface="Cambria Math" panose="02040503050406030204" pitchFamily="18" charset="0"/>
                                            </a:rPr>
                                            <m:t>𝑘</m:t>
                                          </m:r>
                                        </m:sub>
                                      </m:sSub>
                                    </m:e>
                                  </m:d>
                                </m:e>
                                <m:sub>
                                  <m:r>
                                    <a:rPr lang="en-US" b="0" i="1" smtClean="0">
                                      <a:solidFill>
                                        <a:schemeClr val="accent2"/>
                                      </a:solidFill>
                                      <a:latin typeface="Cambria Math" panose="02040503050406030204" pitchFamily="18" charset="0"/>
                                    </a:rPr>
                                    <m:t>𝑘</m:t>
                                  </m:r>
                                  <m:r>
                                    <a:rPr lang="en-US" b="0" i="1" smtClean="0">
                                      <a:solidFill>
                                        <a:schemeClr val="accent2"/>
                                      </a:solidFill>
                                      <a:latin typeface="Cambria Math" panose="02040503050406030204" pitchFamily="18" charset="0"/>
                                    </a:rPr>
                                    <m:t>=1</m:t>
                                  </m:r>
                                </m:sub>
                                <m:sup>
                                  <m:r>
                                    <a:rPr lang="en-US" b="0" i="1" smtClean="0">
                                      <a:solidFill>
                                        <a:schemeClr val="accent2"/>
                                      </a:solidFill>
                                      <a:latin typeface="Cambria Math" panose="02040503050406030204" pitchFamily="18" charset="0"/>
                                    </a:rPr>
                                    <m:t>𝐾</m:t>
                                  </m:r>
                                </m:sup>
                              </m:sSubSup>
                            </m:lim>
                          </m:limLow>
                        </m:fName>
                        <m:e>
                          <m:f>
                            <m:fPr>
                              <m:ctrlPr>
                                <a:rPr lang="en-US" b="0" i="1" smtClean="0">
                                  <a:solidFill>
                                    <a:schemeClr val="accent2"/>
                                  </a:solidFill>
                                  <a:latin typeface="Cambria Math" panose="02040503050406030204" pitchFamily="18" charset="0"/>
                                </a:rPr>
                              </m:ctrlPr>
                            </m:fPr>
                            <m:num>
                              <m:r>
                                <a:rPr lang="en-US" b="0" i="1" smtClean="0">
                                  <a:solidFill>
                                    <a:schemeClr val="accent2"/>
                                  </a:solidFill>
                                  <a:latin typeface="Cambria Math" panose="02040503050406030204" pitchFamily="18" charset="0"/>
                                </a:rPr>
                                <m:t>1</m:t>
                              </m:r>
                            </m:num>
                            <m:den>
                              <m:r>
                                <a:rPr lang="en-US" b="0" i="1" smtClean="0">
                                  <a:solidFill>
                                    <a:schemeClr val="accent2"/>
                                  </a:solidFill>
                                  <a:latin typeface="Cambria Math" panose="02040503050406030204" pitchFamily="18" charset="0"/>
                                </a:rPr>
                                <m:t>𝐾</m:t>
                              </m:r>
                            </m:den>
                          </m:f>
                          <m:nary>
                            <m:naryPr>
                              <m:chr m:val="∑"/>
                              <m:ctrlPr>
                                <a:rPr lang="en-US" b="0" i="1" smtClean="0">
                                  <a:solidFill>
                                    <a:schemeClr val="accent2"/>
                                  </a:solidFill>
                                  <a:latin typeface="Cambria Math" panose="02040503050406030204" pitchFamily="18" charset="0"/>
                                </a:rPr>
                              </m:ctrlPr>
                            </m:naryPr>
                            <m:sub>
                              <m:r>
                                <m:rPr>
                                  <m:brk m:alnAt="23"/>
                                </m:rPr>
                                <a:rPr lang="en-US" b="0" i="1" smtClean="0">
                                  <a:solidFill>
                                    <a:schemeClr val="accent2"/>
                                  </a:solidFill>
                                  <a:latin typeface="Cambria Math" panose="02040503050406030204" pitchFamily="18" charset="0"/>
                                </a:rPr>
                                <m:t>𝑘</m:t>
                              </m:r>
                              <m:r>
                                <a:rPr lang="en-US" b="0" i="1" smtClean="0">
                                  <a:solidFill>
                                    <a:schemeClr val="accent2"/>
                                  </a:solidFill>
                                  <a:latin typeface="Cambria Math" panose="02040503050406030204" pitchFamily="18" charset="0"/>
                                </a:rPr>
                                <m:t>=1</m:t>
                              </m:r>
                            </m:sub>
                            <m:sup>
                              <m:r>
                                <a:rPr lang="en-US" b="0" i="1" smtClean="0">
                                  <a:solidFill>
                                    <a:schemeClr val="accent2"/>
                                  </a:solidFill>
                                  <a:latin typeface="Cambria Math" panose="02040503050406030204" pitchFamily="18" charset="0"/>
                                </a:rPr>
                                <m:t>𝐾</m:t>
                              </m:r>
                            </m:sup>
                            <m:e>
                              <m:d>
                                <m:dPr>
                                  <m:begChr m:val="["/>
                                  <m:endChr m:val="]"/>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𝑓</m:t>
                                  </m:r>
                                  <m:d>
                                    <m:dPr>
                                      <m:ctrlPr>
                                        <a:rPr lang="en-US" b="0" i="1" smtClean="0">
                                          <a:solidFill>
                                            <a:schemeClr val="accent2"/>
                                          </a:solidFill>
                                          <a:latin typeface="Cambria Math" panose="02040503050406030204" pitchFamily="18" charset="0"/>
                                        </a:rPr>
                                      </m:ctrlPr>
                                    </m:dPr>
                                    <m:e>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𝑣</m:t>
                                          </m:r>
                                        </m:e>
                                        <m:sub>
                                          <m:r>
                                            <a:rPr lang="en-US" b="0" i="1" smtClean="0">
                                              <a:solidFill>
                                                <a:schemeClr val="accent2"/>
                                              </a:solidFill>
                                              <a:latin typeface="Cambria Math" panose="02040503050406030204" pitchFamily="18" charset="0"/>
                                            </a:rPr>
                                            <m:t>𝑘</m:t>
                                          </m:r>
                                        </m:sub>
                                      </m:sSub>
                                    </m:e>
                                  </m:d>
                                  <m:r>
                                    <a:rPr lang="en-US" i="1">
                                      <a:solidFill>
                                        <a:schemeClr val="accent2"/>
                                      </a:solidFill>
                                      <a:latin typeface="Cambria Math" panose="02040503050406030204" pitchFamily="18" charset="0"/>
                                    </a:rPr>
                                    <m:t>+</m:t>
                                  </m:r>
                                  <m:r>
                                    <a:rPr lang="en-US" i="1">
                                      <a:solidFill>
                                        <a:schemeClr val="accent2"/>
                                      </a:solidFill>
                                      <a:latin typeface="Cambria Math" panose="02040503050406030204" pitchFamily="18" charset="0"/>
                                      <a:ea typeface="Cambria Math" panose="02040503050406030204" pitchFamily="18" charset="0"/>
                                    </a:rPr>
                                    <m:t>𝑔</m:t>
                                  </m:r>
                                  <m:d>
                                    <m:dPr>
                                      <m:ctrlPr>
                                        <a:rPr lang="en-US" i="1">
                                          <a:solidFill>
                                            <a:schemeClr val="accent2"/>
                                          </a:solidFill>
                                          <a:latin typeface="Cambria Math" panose="02040503050406030204" pitchFamily="18" charset="0"/>
                                        </a:rPr>
                                      </m:ctrlPr>
                                    </m:dPr>
                                    <m:e>
                                      <m:sSub>
                                        <m:sSubPr>
                                          <m:ctrlPr>
                                            <a:rPr lang="en-US" i="1">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𝑥</m:t>
                                          </m:r>
                                        </m:e>
                                        <m:sub>
                                          <m:d>
                                            <m:dPr>
                                              <m:begChr m:val="["/>
                                              <m:endChr m:val="]"/>
                                              <m:ctrlPr>
                                                <a:rPr lang="en-US" i="1">
                                                  <a:solidFill>
                                                    <a:schemeClr val="accent2"/>
                                                  </a:solidFill>
                                                  <a:latin typeface="Cambria Math" panose="02040503050406030204" pitchFamily="18" charset="0"/>
                                                </a:rPr>
                                              </m:ctrlPr>
                                            </m:dPr>
                                            <m:e>
                                              <m:r>
                                                <a:rPr lang="en-US" i="1">
                                                  <a:solidFill>
                                                    <a:schemeClr val="accent2"/>
                                                  </a:solidFill>
                                                  <a:latin typeface="Cambria Math" panose="02040503050406030204" pitchFamily="18" charset="0"/>
                                                </a:rPr>
                                                <m:t>𝑘</m:t>
                                              </m:r>
                                            </m:e>
                                          </m:d>
                                        </m:sub>
                                      </m:sSub>
                                    </m:e>
                                  </m:d>
                                </m:e>
                              </m:d>
                            </m:e>
                          </m:nary>
                          <m:r>
                            <a:rPr lang="en-US" i="1">
                              <a:solidFill>
                                <a:schemeClr val="accent2"/>
                              </a:solidFill>
                              <a:latin typeface="Cambria Math" panose="02040503050406030204" pitchFamily="18" charset="0"/>
                            </a:rPr>
                            <m:t> </m:t>
                          </m:r>
                        </m:e>
                      </m:func>
                      <m:r>
                        <m:rPr>
                          <m:nor/>
                        </m:rPr>
                        <a:rPr lang="en-US" dirty="0"/>
                        <m:t>subject</m:t>
                      </m:r>
                      <m:r>
                        <m:rPr>
                          <m:nor/>
                        </m:rPr>
                        <a:rPr lang="en-US" dirty="0"/>
                        <m:t> </m:t>
                      </m:r>
                      <m:r>
                        <m:rPr>
                          <m:nor/>
                        </m:rPr>
                        <a:rPr lang="en-US" dirty="0"/>
                        <m:t>to</m:t>
                      </m:r>
                      <m:r>
                        <m:rPr>
                          <m:nor/>
                        </m:rPr>
                        <a:rPr lang="en-US" dirty="0"/>
                        <m:t> </m:t>
                      </m:r>
                      <m:sSub>
                        <m:sSubPr>
                          <m:ctrlPr>
                            <a:rPr lang="en-US" i="1" dirty="0" smtClean="0">
                              <a:solidFill>
                                <a:schemeClr val="accent2"/>
                              </a:solidFill>
                              <a:latin typeface="Cambria Math" panose="02040503050406030204" pitchFamily="18" charset="0"/>
                            </a:rPr>
                          </m:ctrlPr>
                        </m:sSubPr>
                        <m:e>
                          <m:r>
                            <a:rPr lang="en-US" i="1" dirty="0">
                              <a:solidFill>
                                <a:schemeClr val="accent2"/>
                              </a:solidFill>
                              <a:latin typeface="Cambria Math" panose="02040503050406030204" pitchFamily="18" charset="0"/>
                            </a:rPr>
                            <m:t>𝑣</m:t>
                          </m:r>
                        </m:e>
                        <m:sub>
                          <m:r>
                            <a:rPr lang="en-US" i="1" dirty="0">
                              <a:solidFill>
                                <a:schemeClr val="accent2"/>
                              </a:solidFill>
                              <a:latin typeface="Cambria Math" panose="02040503050406030204" pitchFamily="18" charset="0"/>
                            </a:rPr>
                            <m:t>𝑘</m:t>
                          </m:r>
                        </m:sub>
                      </m:sSub>
                      <m:r>
                        <a:rPr lang="en-US" i="1" dirty="0">
                          <a:solidFill>
                            <a:schemeClr val="accent2"/>
                          </a:solidFill>
                          <a:latin typeface="Cambria Math" panose="02040503050406030204" pitchFamily="18" charset="0"/>
                        </a:rPr>
                        <m:t>=</m:t>
                      </m:r>
                      <m:r>
                        <a:rPr lang="en-US" i="1" dirty="0">
                          <a:solidFill>
                            <a:schemeClr val="accent2"/>
                          </a:solidFill>
                          <a:latin typeface="Cambria Math" panose="02040503050406030204" pitchFamily="18" charset="0"/>
                        </a:rPr>
                        <m:t>𝐴𝑥</m:t>
                      </m:r>
                      <m:r>
                        <a:rPr lang="en-US" i="1" dirty="0">
                          <a:solidFill>
                            <a:schemeClr val="accent2"/>
                          </a:solidFill>
                          <a:latin typeface="Cambria Math" panose="02040503050406030204" pitchFamily="18" charset="0"/>
                        </a:rPr>
                        <m:t> </m:t>
                      </m:r>
                      <m:r>
                        <m:rPr>
                          <m:nor/>
                        </m:rPr>
                        <a:rPr lang="en-US" dirty="0">
                          <a:solidFill>
                            <a:schemeClr val="accent2"/>
                          </a:solidFill>
                        </a:rPr>
                        <m:t> </m:t>
                      </m:r>
                      <m:r>
                        <m:rPr>
                          <m:nor/>
                        </m:rPr>
                        <a:rPr lang="en-US" dirty="0"/>
                        <m:t>for</m:t>
                      </m:r>
                      <m:r>
                        <m:rPr>
                          <m:nor/>
                        </m:rPr>
                        <a:rPr lang="en-US" dirty="0"/>
                        <m:t> </m:t>
                      </m:r>
                      <m:r>
                        <a:rPr lang="en-US" i="1" dirty="0" smtClean="0">
                          <a:solidFill>
                            <a:schemeClr val="accent2"/>
                          </a:solidFill>
                          <a:latin typeface="Cambria Math" panose="02040503050406030204" pitchFamily="18" charset="0"/>
                        </a:rPr>
                        <m:t>𝑘</m:t>
                      </m:r>
                      <m:r>
                        <a:rPr lang="en-US" i="1" dirty="0" smtClean="0">
                          <a:solidFill>
                            <a:schemeClr val="accent2"/>
                          </a:solidFill>
                          <a:latin typeface="Cambria Math" panose="02040503050406030204" pitchFamily="18" charset="0"/>
                        </a:rPr>
                        <m:t>=1,…,</m:t>
                      </m:r>
                      <m:r>
                        <a:rPr lang="en-US" b="0" i="1" dirty="0" smtClean="0">
                          <a:solidFill>
                            <a:schemeClr val="accent2"/>
                          </a:solidFill>
                          <a:latin typeface="Cambria Math" panose="02040503050406030204" pitchFamily="18" charset="0"/>
                        </a:rPr>
                        <m:t>𝐾</m:t>
                      </m:r>
                    </m:oMath>
                  </m:oMathPara>
                </a14:m>
                <a:endParaRPr lang="en-US" dirty="0"/>
              </a:p>
              <a:p>
                <a:r>
                  <a:rPr lang="en-US" dirty="0"/>
                  <a:t>Solving this problem still requires </a:t>
                </a:r>
                <a:r>
                  <a:rPr lang="en-US" b="1" dirty="0"/>
                  <a:t>global</a:t>
                </a:r>
                <a:r>
                  <a:rPr lang="en-US" dirty="0"/>
                  <a:t> synchronization points to enforce </a:t>
                </a:r>
                <a14:m>
                  <m:oMath xmlns:m="http://schemas.openxmlformats.org/officeDocument/2006/math">
                    <m:sSub>
                      <m:sSubPr>
                        <m:ctrlPr>
                          <a:rPr lang="en-US" i="1" dirty="0" smtClean="0">
                            <a:solidFill>
                              <a:schemeClr val="accent2"/>
                            </a:solidFill>
                            <a:latin typeface="Cambria Math" panose="02040503050406030204" pitchFamily="18" charset="0"/>
                          </a:rPr>
                        </m:ctrlPr>
                      </m:sSubPr>
                      <m:e>
                        <m:r>
                          <a:rPr lang="en-US" i="1" dirty="0">
                            <a:solidFill>
                              <a:schemeClr val="accent2"/>
                            </a:solidFill>
                            <a:latin typeface="Cambria Math" panose="02040503050406030204" pitchFamily="18" charset="0"/>
                          </a:rPr>
                          <m:t>𝑣</m:t>
                        </m:r>
                      </m:e>
                      <m:sub>
                        <m:r>
                          <a:rPr lang="en-US" i="1" dirty="0">
                            <a:solidFill>
                              <a:schemeClr val="accent2"/>
                            </a:solidFill>
                            <a:latin typeface="Cambria Math" panose="02040503050406030204" pitchFamily="18" charset="0"/>
                          </a:rPr>
                          <m:t>𝑘</m:t>
                        </m:r>
                      </m:sub>
                    </m:sSub>
                    <m:r>
                      <a:rPr lang="en-US" i="1" dirty="0">
                        <a:solidFill>
                          <a:schemeClr val="accent2"/>
                        </a:solidFill>
                        <a:latin typeface="Cambria Math" panose="02040503050406030204" pitchFamily="18" charset="0"/>
                      </a:rPr>
                      <m:t>=</m:t>
                    </m:r>
                    <m:r>
                      <a:rPr lang="en-US" i="1" dirty="0">
                        <a:solidFill>
                          <a:schemeClr val="accent2"/>
                        </a:solidFill>
                        <a:latin typeface="Cambria Math" panose="02040503050406030204" pitchFamily="18" charset="0"/>
                      </a:rPr>
                      <m:t>𝐴𝑥</m:t>
                    </m:r>
                    <m:r>
                      <a:rPr lang="en-US" i="1" dirty="0">
                        <a:solidFill>
                          <a:schemeClr val="accent2"/>
                        </a:solidFill>
                        <a:latin typeface="Cambria Math" panose="02040503050406030204" pitchFamily="18" charset="0"/>
                      </a:rPr>
                      <m:t> </m:t>
                    </m:r>
                  </m:oMath>
                </a14:m>
                <a:endParaRPr lang="en-US" dirty="0"/>
              </a:p>
              <a:p>
                <a:endParaRPr lang="en-US" dirty="0"/>
              </a:p>
            </p:txBody>
          </p:sp>
        </mc:Choice>
        <mc:Fallback xmlns="">
          <p:sp>
            <p:nvSpPr>
              <p:cNvPr id="2" name="Content Placeholder 1">
                <a:extLst>
                  <a:ext uri="{FF2B5EF4-FFF2-40B4-BE49-F238E27FC236}">
                    <a16:creationId xmlns:a16="http://schemas.microsoft.com/office/drawing/2014/main" id="{7C1ADAD5-4D89-4676-A835-ACEF89DF6D16}"/>
                  </a:ext>
                </a:extLst>
              </p:cNvPr>
              <p:cNvSpPr>
                <a:spLocks noGrp="1" noRot="1" noChangeAspect="1" noMove="1" noResize="1" noEditPoints="1" noAdjustHandles="1" noChangeArrowheads="1" noChangeShapeType="1" noTextEdit="1"/>
              </p:cNvSpPr>
              <p:nvPr>
                <p:ph idx="1"/>
              </p:nvPr>
            </p:nvSpPr>
            <p:spPr>
              <a:blipFill>
                <a:blip r:embed="rId3"/>
                <a:stretch>
                  <a:fillRect l="-889" t="-173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1524E1A-0429-4030-99F7-86F5F1ADEFB6}"/>
              </a:ext>
            </a:extLst>
          </p:cNvPr>
          <p:cNvSpPr>
            <a:spLocks noGrp="1"/>
          </p:cNvSpPr>
          <p:nvPr>
            <p:ph type="title"/>
          </p:nvPr>
        </p:nvSpPr>
        <p:spPr/>
        <p:txBody>
          <a:bodyPr/>
          <a:lstStyle/>
          <a:p>
            <a:r>
              <a:rPr lang="en-US" dirty="0"/>
              <a:t>Decentralized Convex Optimization via </a:t>
            </a:r>
            <a:r>
              <a:rPr lang="en-US" dirty="0" err="1"/>
              <a:t>CoLA</a:t>
            </a:r>
            <a:br>
              <a:rPr lang="en-US" dirty="0"/>
            </a:br>
            <a:r>
              <a:rPr lang="en-US" sz="2400" b="0" dirty="0"/>
              <a:t>Centralized Local Sub-Problems</a:t>
            </a:r>
            <a:endParaRPr lang="en-US" dirty="0"/>
          </a:p>
        </p:txBody>
      </p:sp>
    </p:spTree>
    <p:extLst>
      <p:ext uri="{BB962C8B-B14F-4D97-AF65-F5344CB8AC3E}">
        <p14:creationId xmlns:p14="http://schemas.microsoft.com/office/powerpoint/2010/main" val="680711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C1ADAD5-4D89-4676-A835-ACEF89DF6D16}"/>
                  </a:ext>
                </a:extLst>
              </p:cNvPr>
              <p:cNvSpPr>
                <a:spLocks noGrp="1"/>
              </p:cNvSpPr>
              <p:nvPr>
                <p:ph idx="1"/>
              </p:nvPr>
            </p:nvSpPr>
            <p:spPr/>
            <p:txBody>
              <a:bodyPr>
                <a:noAutofit/>
              </a:bodyPr>
              <a:lstStyle/>
              <a:p>
                <a:r>
                  <a:rPr lang="en-US" dirty="0"/>
                  <a:t>To avoid all-to-all communication, weaken constraint </a:t>
                </a:r>
                <a14:m>
                  <m:oMath xmlns:m="http://schemas.openxmlformats.org/officeDocument/2006/math">
                    <m:sSub>
                      <m:sSubPr>
                        <m:ctrlPr>
                          <a:rPr kumimoji="0" lang="en-US" sz="2400" b="0" i="1" u="none" strike="noStrike" kern="1200" cap="none" spc="0" normalizeH="0" baseline="0" noProof="0" dirty="0" smtClean="0">
                            <a:ln>
                              <a:noFill/>
                            </a:ln>
                            <a:solidFill>
                              <a:srgbClr val="C0504D"/>
                            </a:solidFill>
                            <a:effectLst/>
                            <a:uLnTx/>
                            <a:uFillTx/>
                            <a:latin typeface="Cambria Math" panose="02040503050406030204" pitchFamily="18" charset="0"/>
                            <a:ea typeface="+mn-ea"/>
                          </a:rPr>
                        </m:ctrlPr>
                      </m:sSubPr>
                      <m:e>
                        <m:r>
                          <a:rPr kumimoji="0" lang="en-US" sz="2400" b="0" i="1" u="none" strike="noStrike" kern="1200" cap="none" spc="0" normalizeH="0" baseline="0" noProof="0" dirty="0">
                            <a:ln>
                              <a:noFill/>
                            </a:ln>
                            <a:solidFill>
                              <a:srgbClr val="C0504D"/>
                            </a:solidFill>
                            <a:effectLst/>
                            <a:uLnTx/>
                            <a:uFillTx/>
                            <a:latin typeface="Cambria Math" panose="02040503050406030204" pitchFamily="18" charset="0"/>
                            <a:ea typeface="+mn-ea"/>
                          </a:rPr>
                          <m:t>𝑣</m:t>
                        </m:r>
                      </m:e>
                      <m:sub>
                        <m:r>
                          <a:rPr kumimoji="0" lang="en-US" sz="2400" b="0" i="1" u="none" strike="noStrike" kern="1200" cap="none" spc="0" normalizeH="0" baseline="0" noProof="0" dirty="0">
                            <a:ln>
                              <a:noFill/>
                            </a:ln>
                            <a:solidFill>
                              <a:srgbClr val="C0504D"/>
                            </a:solidFill>
                            <a:effectLst/>
                            <a:uLnTx/>
                            <a:uFillTx/>
                            <a:latin typeface="Cambria Math" panose="02040503050406030204" pitchFamily="18" charset="0"/>
                            <a:ea typeface="+mn-ea"/>
                          </a:rPr>
                          <m:t>𝑘</m:t>
                        </m:r>
                      </m:sub>
                    </m:sSub>
                    <m:r>
                      <a:rPr kumimoji="0" lang="en-US" sz="2400" b="0" i="1" u="none" strike="noStrike" kern="1200" cap="none" spc="0" normalizeH="0" baseline="0" noProof="0" dirty="0">
                        <a:ln>
                          <a:noFill/>
                        </a:ln>
                        <a:solidFill>
                          <a:srgbClr val="C0504D"/>
                        </a:solidFill>
                        <a:effectLst/>
                        <a:uLnTx/>
                        <a:uFillTx/>
                        <a:latin typeface="Cambria Math" panose="02040503050406030204" pitchFamily="18" charset="0"/>
                        <a:ea typeface="+mn-ea"/>
                      </a:rPr>
                      <m:t>=</m:t>
                    </m:r>
                    <m:r>
                      <a:rPr kumimoji="0" lang="en-US" sz="2400" b="0" i="1" u="none" strike="noStrike" kern="1200" cap="none" spc="0" normalizeH="0" baseline="0" noProof="0" dirty="0">
                        <a:ln>
                          <a:noFill/>
                        </a:ln>
                        <a:solidFill>
                          <a:srgbClr val="C0504D"/>
                        </a:solidFill>
                        <a:effectLst/>
                        <a:uLnTx/>
                        <a:uFillTx/>
                        <a:latin typeface="Cambria Math" panose="02040503050406030204" pitchFamily="18" charset="0"/>
                        <a:ea typeface="+mn-ea"/>
                      </a:rPr>
                      <m:t>𝐴𝑥</m:t>
                    </m:r>
                  </m:oMath>
                </a14:m>
                <a:r>
                  <a:rPr lang="en-US" sz="1800" dirty="0"/>
                  <a:t>  </a:t>
                </a:r>
                <a:r>
                  <a:rPr lang="en-US" dirty="0"/>
                  <a:t>to  </a:t>
                </a:r>
              </a:p>
              <a:p>
                <a:pPr marL="57150" indent="0">
                  <a:buNone/>
                </a:pPr>
                <a14:m>
                  <m:oMathPara xmlns:m="http://schemas.openxmlformats.org/officeDocument/2006/math">
                    <m:oMathParaPr>
                      <m:jc m:val="centerGroup"/>
                    </m:oMathParaPr>
                    <m:oMath xmlns:m="http://schemas.openxmlformats.org/officeDocument/2006/math">
                      <m:f>
                        <m:fPr>
                          <m:ctrlPr>
                            <a:rPr lang="en-US" b="0" i="1" smtClean="0">
                              <a:solidFill>
                                <a:schemeClr val="accent2"/>
                              </a:solidFill>
                              <a:latin typeface="Cambria Math" panose="02040503050406030204" pitchFamily="18" charset="0"/>
                            </a:rPr>
                          </m:ctrlPr>
                        </m:fPr>
                        <m:num>
                          <m:r>
                            <a:rPr lang="en-US" b="0" i="1" smtClean="0">
                              <a:solidFill>
                                <a:schemeClr val="accent2"/>
                              </a:solidFill>
                              <a:latin typeface="Cambria Math" panose="02040503050406030204" pitchFamily="18" charset="0"/>
                            </a:rPr>
                            <m:t>1</m:t>
                          </m:r>
                        </m:num>
                        <m:den>
                          <m:r>
                            <a:rPr lang="en-US" b="0" i="1" smtClean="0">
                              <a:solidFill>
                                <a:schemeClr val="accent2"/>
                              </a:solidFill>
                              <a:latin typeface="Cambria Math" panose="02040503050406030204" pitchFamily="18" charset="0"/>
                            </a:rPr>
                            <m:t>𝐾</m:t>
                          </m:r>
                        </m:den>
                      </m:f>
                      <m:nary>
                        <m:naryPr>
                          <m:chr m:val="∑"/>
                          <m:ctrlPr>
                            <a:rPr lang="en-US" i="1" smtClean="0">
                              <a:solidFill>
                                <a:schemeClr val="accent2"/>
                              </a:solidFill>
                              <a:latin typeface="Cambria Math" panose="02040503050406030204" pitchFamily="18" charset="0"/>
                            </a:rPr>
                          </m:ctrlPr>
                        </m:naryPr>
                        <m:sub>
                          <m:r>
                            <m:rPr>
                              <m:brk m:alnAt="23"/>
                            </m:rPr>
                            <a:rPr lang="en-US" b="0" i="1" smtClean="0">
                              <a:solidFill>
                                <a:schemeClr val="accent2"/>
                              </a:solidFill>
                              <a:latin typeface="Cambria Math" panose="02040503050406030204" pitchFamily="18" charset="0"/>
                            </a:rPr>
                            <m:t>𝑘</m:t>
                          </m:r>
                          <m:r>
                            <a:rPr lang="en-US" b="0" i="1" smtClean="0">
                              <a:solidFill>
                                <a:schemeClr val="accent2"/>
                              </a:solidFill>
                              <a:latin typeface="Cambria Math" panose="02040503050406030204" pitchFamily="18" charset="0"/>
                            </a:rPr>
                            <m:t>=1</m:t>
                          </m:r>
                        </m:sub>
                        <m:sup>
                          <m:r>
                            <a:rPr lang="en-US" b="0" i="1" smtClean="0">
                              <a:solidFill>
                                <a:schemeClr val="accent2"/>
                              </a:solidFill>
                              <a:latin typeface="Cambria Math" panose="02040503050406030204" pitchFamily="18" charset="0"/>
                            </a:rPr>
                            <m:t>𝐾</m:t>
                          </m:r>
                        </m:sup>
                        <m:e>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𝑣</m:t>
                              </m:r>
                            </m:e>
                            <m:sub>
                              <m:r>
                                <a:rPr lang="en-US" b="0" i="1" smtClean="0">
                                  <a:solidFill>
                                    <a:schemeClr val="accent2"/>
                                  </a:solidFill>
                                  <a:latin typeface="Cambria Math" panose="02040503050406030204" pitchFamily="18" charset="0"/>
                                </a:rPr>
                                <m:t>𝑘</m:t>
                              </m:r>
                            </m:sub>
                          </m:sSub>
                        </m:e>
                      </m:nary>
                      <m:r>
                        <a:rPr lang="en-US" b="0" i="1" smtClean="0">
                          <a:solidFill>
                            <a:schemeClr val="accent2"/>
                          </a:solidFill>
                          <a:latin typeface="Cambria Math" panose="02040503050406030204" pitchFamily="18" charset="0"/>
                        </a:rPr>
                        <m:t>=</m:t>
                      </m:r>
                      <m:r>
                        <a:rPr lang="en-US" b="0" i="1" smtClean="0">
                          <a:solidFill>
                            <a:schemeClr val="accent2"/>
                          </a:solidFill>
                          <a:latin typeface="Cambria Math" panose="02040503050406030204" pitchFamily="18" charset="0"/>
                        </a:rPr>
                        <m:t>𝐴𝑥</m:t>
                      </m:r>
                    </m:oMath>
                  </m:oMathPara>
                </a14:m>
                <a:endParaRPr lang="en-US" dirty="0"/>
              </a:p>
              <a:p>
                <a:r>
                  <a:rPr lang="en-US" dirty="0"/>
                  <a:t>Define decentralized local subproblems to compute </a:t>
                </a:r>
                <a14:m>
                  <m:oMath xmlns:m="http://schemas.openxmlformats.org/officeDocument/2006/math">
                    <m:r>
                      <m:rPr>
                        <m:sty m:val="p"/>
                      </m:rPr>
                      <a:rPr lang="en-US" b="0" i="0" smtClean="0">
                        <a:solidFill>
                          <a:schemeClr val="accent2"/>
                        </a:solidFill>
                        <a:latin typeface="Cambria Math" panose="02040503050406030204" pitchFamily="18" charset="0"/>
                      </a:rPr>
                      <m:t>Δ</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d>
                          <m:dPr>
                            <m:begChr m:val="["/>
                            <m:endChr m:val="]"/>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𝑘</m:t>
                            </m:r>
                          </m:e>
                        </m:d>
                      </m:sub>
                    </m:sSub>
                  </m:oMath>
                </a14:m>
                <a:r>
                  <a:rPr lang="en-US" dirty="0"/>
                  <a:t>:</a:t>
                </a:r>
              </a:p>
              <a:p>
                <a:pPr marL="57150" indent="0">
                  <a:buNone/>
                </a:pPr>
                <a14:m>
                  <m:oMathPara xmlns:m="http://schemas.openxmlformats.org/officeDocument/2006/math">
                    <m:oMathParaPr>
                      <m:jc m:val="centerGroup"/>
                    </m:oMathParaPr>
                    <m:oMath xmlns:m="http://schemas.openxmlformats.org/officeDocument/2006/math">
                      <m:eqArr>
                        <m:eqArrPr>
                          <m:ctrlPr>
                            <a:rPr lang="en-US" i="1" smtClean="0">
                              <a:latin typeface="Cambria Math" panose="02040503050406030204" pitchFamily="18" charset="0"/>
                            </a:rPr>
                          </m:ctrlPr>
                        </m:eqArrPr>
                        <m:e>
                          <m:r>
                            <a:rPr lang="en-US" i="1">
                              <a:latin typeface="Cambria Math" panose="02040503050406030204" pitchFamily="18" charset="0"/>
                            </a:rPr>
                            <m:t> </m:t>
                          </m:r>
                          <m:func>
                            <m:funcPr>
                              <m:ctrlPr>
                                <a:rPr lang="en-US" i="1" smtClean="0">
                                  <a:solidFill>
                                    <a:schemeClr val="accent2"/>
                                  </a:solidFill>
                                  <a:latin typeface="Cambria Math" panose="02040503050406030204" pitchFamily="18" charset="0"/>
                                </a:rPr>
                              </m:ctrlPr>
                            </m:funcPr>
                            <m:fName>
                              <m:limLow>
                                <m:limLowPr>
                                  <m:ctrlPr>
                                    <a:rPr lang="en-US" i="1">
                                      <a:solidFill>
                                        <a:schemeClr val="accent2"/>
                                      </a:solidFill>
                                      <a:latin typeface="Cambria Math" panose="02040503050406030204" pitchFamily="18" charset="0"/>
                                    </a:rPr>
                                  </m:ctrlPr>
                                </m:limLowPr>
                                <m:e>
                                  <m:r>
                                    <m:rPr>
                                      <m:sty m:val="p"/>
                                    </m:rPr>
                                    <a:rPr lang="en-US">
                                      <a:solidFill>
                                        <a:schemeClr val="accent2"/>
                                      </a:solidFill>
                                      <a:latin typeface="Cambria Math" panose="02040503050406030204" pitchFamily="18" charset="0"/>
                                    </a:rPr>
                                    <m:t>min</m:t>
                                  </m:r>
                                </m:e>
                                <m:lim>
                                  <m:r>
                                    <m:rPr>
                                      <m:sty m:val="p"/>
                                    </m:rPr>
                                    <a:rPr lang="en-US">
                                      <a:solidFill>
                                        <a:schemeClr val="accent2"/>
                                      </a:solidFill>
                                      <a:latin typeface="Cambria Math" panose="02040503050406030204" pitchFamily="18" charset="0"/>
                                    </a:rPr>
                                    <m:t>Δ</m:t>
                                  </m:r>
                                  <m:sSub>
                                    <m:sSubPr>
                                      <m:ctrlPr>
                                        <a:rPr lang="en-US" i="1">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𝑥</m:t>
                                      </m:r>
                                    </m:e>
                                    <m:sub>
                                      <m:d>
                                        <m:dPr>
                                          <m:begChr m:val="["/>
                                          <m:endChr m:val="]"/>
                                          <m:ctrlPr>
                                            <a:rPr lang="en-US" i="1">
                                              <a:solidFill>
                                                <a:schemeClr val="accent2"/>
                                              </a:solidFill>
                                              <a:latin typeface="Cambria Math" panose="02040503050406030204" pitchFamily="18" charset="0"/>
                                            </a:rPr>
                                          </m:ctrlPr>
                                        </m:dPr>
                                        <m:e>
                                          <m:r>
                                            <a:rPr lang="en-US" i="1">
                                              <a:solidFill>
                                                <a:schemeClr val="accent2"/>
                                              </a:solidFill>
                                              <a:latin typeface="Cambria Math" panose="02040503050406030204" pitchFamily="18" charset="0"/>
                                            </a:rPr>
                                            <m:t>𝑘</m:t>
                                          </m:r>
                                        </m:e>
                                      </m:d>
                                    </m:sub>
                                  </m:sSub>
                                </m:lim>
                              </m:limLow>
                            </m:fName>
                            <m:e>
                              <m:limLow>
                                <m:limLowPr>
                                  <m:ctrlPr>
                                    <a:rPr lang="en-US" i="1">
                                      <a:solidFill>
                                        <a:schemeClr val="accent2"/>
                                      </a:solidFill>
                                      <a:latin typeface="Cambria Math" panose="02040503050406030204" pitchFamily="18" charset="0"/>
                                      <a:ea typeface="Cambria Math" panose="02040503050406030204" pitchFamily="18" charset="0"/>
                                    </a:rPr>
                                  </m:ctrlPr>
                                </m:limLowPr>
                                <m:e>
                                  <m:d>
                                    <m:dPr>
                                      <m:begChr m:val="["/>
                                      <m:endChr m:val="]"/>
                                      <m:ctrlPr>
                                        <a:rPr lang="en-US" b="0" i="1" smtClean="0">
                                          <a:solidFill>
                                            <a:schemeClr val="accent2"/>
                                          </a:solidFill>
                                          <a:latin typeface="Cambria Math" panose="02040503050406030204" pitchFamily="18" charset="0"/>
                                          <a:ea typeface="Cambria Math" panose="02040503050406030204" pitchFamily="18" charset="0"/>
                                        </a:rPr>
                                      </m:ctrlPr>
                                    </m:dPr>
                                    <m:e>
                                      <m:groupChr>
                                        <m:groupChrPr>
                                          <m:chr m:val="⏟"/>
                                          <m:ctrlPr>
                                            <a:rPr lang="en-US" i="1">
                                              <a:solidFill>
                                                <a:schemeClr val="accent2"/>
                                              </a:solidFill>
                                              <a:latin typeface="Cambria Math" panose="02040503050406030204" pitchFamily="18" charset="0"/>
                                              <a:ea typeface="Cambria Math" panose="02040503050406030204" pitchFamily="18" charset="0"/>
                                            </a:rPr>
                                          </m:ctrlPr>
                                        </m:groupChrPr>
                                        <m:e>
                                          <m:f>
                                            <m:fPr>
                                              <m:ctrlPr>
                                                <a:rPr lang="en-US" i="1">
                                                  <a:solidFill>
                                                    <a:schemeClr val="accent2"/>
                                                  </a:solidFill>
                                                  <a:latin typeface="Cambria Math" panose="02040503050406030204" pitchFamily="18" charset="0"/>
                                                  <a:ea typeface="Cambria Math" panose="02040503050406030204" pitchFamily="18" charset="0"/>
                                                </a:rPr>
                                              </m:ctrlPr>
                                            </m:fPr>
                                            <m:num>
                                              <m:r>
                                                <a:rPr lang="en-US" i="1">
                                                  <a:solidFill>
                                                    <a:schemeClr val="accent2"/>
                                                  </a:solidFill>
                                                  <a:latin typeface="Cambria Math" panose="02040503050406030204" pitchFamily="18" charset="0"/>
                                                  <a:ea typeface="Cambria Math" panose="02040503050406030204" pitchFamily="18" charset="0"/>
                                                </a:rPr>
                                                <m:t>1</m:t>
                                              </m:r>
                                            </m:num>
                                            <m:den>
                                              <m:r>
                                                <a:rPr lang="en-US" i="1">
                                                  <a:solidFill>
                                                    <a:schemeClr val="accent2"/>
                                                  </a:solidFill>
                                                  <a:latin typeface="Cambria Math" panose="02040503050406030204" pitchFamily="18" charset="0"/>
                                                  <a:ea typeface="Cambria Math" panose="02040503050406030204" pitchFamily="18" charset="0"/>
                                                </a:rPr>
                                                <m:t>𝐾</m:t>
                                              </m:r>
                                            </m:den>
                                          </m:f>
                                          <m:r>
                                            <a:rPr lang="en-US" i="1">
                                              <a:solidFill>
                                                <a:schemeClr val="accent2"/>
                                              </a:solidFill>
                                              <a:latin typeface="Cambria Math" panose="02040503050406030204" pitchFamily="18" charset="0"/>
                                              <a:ea typeface="Cambria Math" panose="02040503050406030204" pitchFamily="18" charset="0"/>
                                            </a:rPr>
                                            <m:t>𝑓</m:t>
                                          </m:r>
                                          <m:d>
                                            <m:dPr>
                                              <m:ctrlPr>
                                                <a:rPr lang="en-US" i="1">
                                                  <a:solidFill>
                                                    <a:schemeClr val="accent2"/>
                                                  </a:solidFill>
                                                  <a:latin typeface="Cambria Math" panose="02040503050406030204" pitchFamily="18" charset="0"/>
                                                  <a:ea typeface="Cambria Math" panose="02040503050406030204" pitchFamily="18" charset="0"/>
                                                </a:rPr>
                                              </m:ctrlPr>
                                            </m:dPr>
                                            <m:e>
                                              <m:sSub>
                                                <m:sSubPr>
                                                  <m:ctrlPr>
                                                    <a:rPr lang="en-US" i="1">
                                                      <a:solidFill>
                                                        <a:schemeClr val="accent2"/>
                                                      </a:solidFill>
                                                      <a:latin typeface="Cambria Math" panose="02040503050406030204" pitchFamily="18" charset="0"/>
                                                      <a:ea typeface="Cambria Math" panose="02040503050406030204" pitchFamily="18" charset="0"/>
                                                    </a:rPr>
                                                  </m:ctrlPr>
                                                </m:sSubPr>
                                                <m:e>
                                                  <m:r>
                                                    <a:rPr lang="en-US" i="1">
                                                      <a:solidFill>
                                                        <a:schemeClr val="accent2"/>
                                                      </a:solidFill>
                                                      <a:latin typeface="Cambria Math" panose="02040503050406030204" pitchFamily="18" charset="0"/>
                                                      <a:ea typeface="Cambria Math" panose="02040503050406030204" pitchFamily="18" charset="0"/>
                                                    </a:rPr>
                                                    <m:t>𝑣</m:t>
                                                  </m:r>
                                                </m:e>
                                                <m:sub>
                                                  <m:r>
                                                    <a:rPr lang="en-US" i="1">
                                                      <a:solidFill>
                                                        <a:schemeClr val="accent2"/>
                                                      </a:solidFill>
                                                      <a:latin typeface="Cambria Math" panose="02040503050406030204" pitchFamily="18" charset="0"/>
                                                      <a:ea typeface="Cambria Math" panose="02040503050406030204" pitchFamily="18" charset="0"/>
                                                    </a:rPr>
                                                    <m:t>𝑘</m:t>
                                                  </m:r>
                                                </m:sub>
                                              </m:sSub>
                                            </m:e>
                                          </m:d>
                                          <m:r>
                                            <a:rPr lang="en-US" i="1">
                                              <a:solidFill>
                                                <a:schemeClr val="accent2"/>
                                              </a:solidFill>
                                              <a:latin typeface="Cambria Math" panose="02040503050406030204" pitchFamily="18" charset="0"/>
                                              <a:ea typeface="Cambria Math" panose="02040503050406030204" pitchFamily="18" charset="0"/>
                                            </a:rPr>
                                            <m:t>+</m:t>
                                          </m:r>
                                          <m:d>
                                            <m:dPr>
                                              <m:begChr m:val="⟨"/>
                                              <m:endChr m:val="⟩"/>
                                              <m:ctrlPr>
                                                <a:rPr lang="en-US" i="1">
                                                  <a:solidFill>
                                                    <a:schemeClr val="accent2"/>
                                                  </a:solidFill>
                                                  <a:latin typeface="Cambria Math" panose="02040503050406030204" pitchFamily="18" charset="0"/>
                                                  <a:ea typeface="Cambria Math" panose="02040503050406030204" pitchFamily="18" charset="0"/>
                                                </a:rPr>
                                              </m:ctrlPr>
                                            </m:dPr>
                                            <m:e>
                                              <m:r>
                                                <m:rPr>
                                                  <m:sty m:val="p"/>
                                                </m:rPr>
                                                <a:rPr lang="en-US">
                                                  <a:solidFill>
                                                    <a:schemeClr val="accent2"/>
                                                  </a:solidFill>
                                                  <a:latin typeface="Cambria Math" panose="02040503050406030204" pitchFamily="18" charset="0"/>
                                                  <a:ea typeface="Cambria Math" panose="02040503050406030204" pitchFamily="18" charset="0"/>
                                                </a:rPr>
                                                <m:t>∇</m:t>
                                              </m:r>
                                              <m:r>
                                                <a:rPr lang="en-US" i="1">
                                                  <a:solidFill>
                                                    <a:schemeClr val="accent2"/>
                                                  </a:solidFill>
                                                  <a:latin typeface="Cambria Math" panose="02040503050406030204" pitchFamily="18" charset="0"/>
                                                  <a:ea typeface="Cambria Math" panose="02040503050406030204" pitchFamily="18" charset="0"/>
                                                </a:rPr>
                                                <m:t>𝑓</m:t>
                                              </m:r>
                                              <m:d>
                                                <m:dPr>
                                                  <m:ctrlPr>
                                                    <a:rPr lang="en-US" i="1">
                                                      <a:solidFill>
                                                        <a:schemeClr val="accent2"/>
                                                      </a:solidFill>
                                                      <a:latin typeface="Cambria Math" panose="02040503050406030204" pitchFamily="18" charset="0"/>
                                                      <a:ea typeface="Cambria Math" panose="02040503050406030204" pitchFamily="18" charset="0"/>
                                                    </a:rPr>
                                                  </m:ctrlPr>
                                                </m:dPr>
                                                <m:e>
                                                  <m:sSub>
                                                    <m:sSubPr>
                                                      <m:ctrlPr>
                                                        <a:rPr lang="en-US" i="1">
                                                          <a:solidFill>
                                                            <a:schemeClr val="accent2"/>
                                                          </a:solidFill>
                                                          <a:latin typeface="Cambria Math" panose="02040503050406030204" pitchFamily="18" charset="0"/>
                                                          <a:ea typeface="Cambria Math" panose="02040503050406030204" pitchFamily="18" charset="0"/>
                                                        </a:rPr>
                                                      </m:ctrlPr>
                                                    </m:sSubPr>
                                                    <m:e>
                                                      <m:r>
                                                        <a:rPr lang="en-US" i="1">
                                                          <a:solidFill>
                                                            <a:schemeClr val="accent2"/>
                                                          </a:solidFill>
                                                          <a:latin typeface="Cambria Math" panose="02040503050406030204" pitchFamily="18" charset="0"/>
                                                          <a:ea typeface="Cambria Math" panose="02040503050406030204" pitchFamily="18" charset="0"/>
                                                        </a:rPr>
                                                        <m:t>𝑣</m:t>
                                                      </m:r>
                                                    </m:e>
                                                    <m:sub>
                                                      <m:r>
                                                        <a:rPr lang="en-US" i="1">
                                                          <a:solidFill>
                                                            <a:schemeClr val="accent2"/>
                                                          </a:solidFill>
                                                          <a:latin typeface="Cambria Math" panose="02040503050406030204" pitchFamily="18" charset="0"/>
                                                          <a:ea typeface="Cambria Math" panose="02040503050406030204" pitchFamily="18" charset="0"/>
                                                        </a:rPr>
                                                        <m:t>𝑘</m:t>
                                                      </m:r>
                                                    </m:sub>
                                                  </m:sSub>
                                                </m:e>
                                              </m:d>
                                              <m:r>
                                                <a:rPr lang="en-US" i="1">
                                                  <a:solidFill>
                                                    <a:schemeClr val="accent2"/>
                                                  </a:solidFill>
                                                  <a:latin typeface="Cambria Math" panose="02040503050406030204" pitchFamily="18" charset="0"/>
                                                  <a:ea typeface="Cambria Math" panose="02040503050406030204" pitchFamily="18" charset="0"/>
                                                </a:rPr>
                                                <m:t>, </m:t>
                                              </m:r>
                                              <m:sSub>
                                                <m:sSubPr>
                                                  <m:ctrlPr>
                                                    <a:rPr lang="en-US" i="1">
                                                      <a:solidFill>
                                                        <a:schemeClr val="accent2"/>
                                                      </a:solidFill>
                                                      <a:latin typeface="Cambria Math" panose="02040503050406030204" pitchFamily="18" charset="0"/>
                                                      <a:ea typeface="Cambria Math" panose="02040503050406030204" pitchFamily="18" charset="0"/>
                                                    </a:rPr>
                                                  </m:ctrlPr>
                                                </m:sSubPr>
                                                <m:e>
                                                  <m:r>
                                                    <a:rPr lang="en-US" i="1">
                                                      <a:solidFill>
                                                        <a:schemeClr val="accent2"/>
                                                      </a:solidFill>
                                                      <a:latin typeface="Cambria Math" panose="02040503050406030204" pitchFamily="18" charset="0"/>
                                                      <a:ea typeface="Cambria Math" panose="02040503050406030204" pitchFamily="18" charset="0"/>
                                                    </a:rPr>
                                                    <m:t>𝐴</m:t>
                                                  </m:r>
                                                </m:e>
                                                <m:sub>
                                                  <m:d>
                                                    <m:dPr>
                                                      <m:begChr m:val="["/>
                                                      <m:endChr m:val="]"/>
                                                      <m:ctrlPr>
                                                        <a:rPr lang="en-US" i="1">
                                                          <a:solidFill>
                                                            <a:schemeClr val="accent2"/>
                                                          </a:solidFill>
                                                          <a:latin typeface="Cambria Math" panose="02040503050406030204" pitchFamily="18" charset="0"/>
                                                          <a:ea typeface="Cambria Math" panose="02040503050406030204" pitchFamily="18" charset="0"/>
                                                        </a:rPr>
                                                      </m:ctrlPr>
                                                    </m:dPr>
                                                    <m:e>
                                                      <m:r>
                                                        <a:rPr lang="en-US" i="1">
                                                          <a:solidFill>
                                                            <a:schemeClr val="accent2"/>
                                                          </a:solidFill>
                                                          <a:latin typeface="Cambria Math" panose="02040503050406030204" pitchFamily="18" charset="0"/>
                                                          <a:ea typeface="Cambria Math" panose="02040503050406030204" pitchFamily="18" charset="0"/>
                                                        </a:rPr>
                                                        <m:t>𝑘</m:t>
                                                      </m:r>
                                                    </m:e>
                                                  </m:d>
                                                </m:sub>
                                              </m:sSub>
                                              <m:r>
                                                <m:rPr>
                                                  <m:sty m:val="p"/>
                                                </m:rPr>
                                                <a:rPr lang="en-US">
                                                  <a:solidFill>
                                                    <a:schemeClr val="accent2"/>
                                                  </a:solidFill>
                                                  <a:latin typeface="Cambria Math" panose="02040503050406030204" pitchFamily="18" charset="0"/>
                                                  <a:ea typeface="Cambria Math" panose="02040503050406030204" pitchFamily="18" charset="0"/>
                                                </a:rPr>
                                                <m:t>Δ</m:t>
                                              </m:r>
                                              <m:sSub>
                                                <m:sSubPr>
                                                  <m:ctrlPr>
                                                    <a:rPr lang="en-US" i="1">
                                                      <a:solidFill>
                                                        <a:schemeClr val="accent2"/>
                                                      </a:solidFill>
                                                      <a:latin typeface="Cambria Math" panose="02040503050406030204" pitchFamily="18" charset="0"/>
                                                      <a:ea typeface="Cambria Math" panose="02040503050406030204" pitchFamily="18" charset="0"/>
                                                    </a:rPr>
                                                  </m:ctrlPr>
                                                </m:sSubPr>
                                                <m:e>
                                                  <m:r>
                                                    <a:rPr lang="en-US" i="1">
                                                      <a:solidFill>
                                                        <a:schemeClr val="accent2"/>
                                                      </a:solidFill>
                                                      <a:latin typeface="Cambria Math" panose="02040503050406030204" pitchFamily="18" charset="0"/>
                                                      <a:ea typeface="Cambria Math" panose="02040503050406030204" pitchFamily="18" charset="0"/>
                                                    </a:rPr>
                                                    <m:t>𝑥</m:t>
                                                  </m:r>
                                                </m:e>
                                                <m:sub>
                                                  <m:d>
                                                    <m:dPr>
                                                      <m:begChr m:val="["/>
                                                      <m:endChr m:val="]"/>
                                                      <m:ctrlPr>
                                                        <a:rPr lang="en-US" i="1">
                                                          <a:solidFill>
                                                            <a:schemeClr val="accent2"/>
                                                          </a:solidFill>
                                                          <a:latin typeface="Cambria Math" panose="02040503050406030204" pitchFamily="18" charset="0"/>
                                                          <a:ea typeface="Cambria Math" panose="02040503050406030204" pitchFamily="18" charset="0"/>
                                                        </a:rPr>
                                                      </m:ctrlPr>
                                                    </m:dPr>
                                                    <m:e>
                                                      <m:r>
                                                        <a:rPr lang="en-US" i="1">
                                                          <a:solidFill>
                                                            <a:schemeClr val="accent2"/>
                                                          </a:solidFill>
                                                          <a:latin typeface="Cambria Math" panose="02040503050406030204" pitchFamily="18" charset="0"/>
                                                          <a:ea typeface="Cambria Math" panose="02040503050406030204" pitchFamily="18" charset="0"/>
                                                        </a:rPr>
                                                        <m:t>𝑘</m:t>
                                                      </m:r>
                                                    </m:e>
                                                  </m:d>
                                                </m:sub>
                                              </m:sSub>
                                            </m:e>
                                          </m:d>
                                          <m:r>
                                            <a:rPr lang="en-US" i="1">
                                              <a:solidFill>
                                                <a:schemeClr val="accent2"/>
                                              </a:solidFill>
                                              <a:latin typeface="Cambria Math" panose="02040503050406030204" pitchFamily="18" charset="0"/>
                                              <a:ea typeface="Cambria Math" panose="02040503050406030204" pitchFamily="18" charset="0"/>
                                            </a:rPr>
                                            <m:t>+</m:t>
                                          </m:r>
                                          <m:f>
                                            <m:fPr>
                                              <m:ctrlPr>
                                                <a:rPr lang="en-US" i="1">
                                                  <a:solidFill>
                                                    <a:schemeClr val="accent2"/>
                                                  </a:solidFill>
                                                  <a:latin typeface="Cambria Math" panose="02040503050406030204" pitchFamily="18" charset="0"/>
                                                  <a:ea typeface="Cambria Math" panose="02040503050406030204" pitchFamily="18" charset="0"/>
                                                </a:rPr>
                                              </m:ctrlPr>
                                            </m:fPr>
                                            <m:num>
                                              <m:r>
                                                <a:rPr lang="en-US" i="1">
                                                  <a:solidFill>
                                                    <a:schemeClr val="accent2"/>
                                                  </a:solidFill>
                                                  <a:latin typeface="Cambria Math" panose="02040503050406030204" pitchFamily="18" charset="0"/>
                                                  <a:ea typeface="Cambria Math" panose="02040503050406030204" pitchFamily="18" charset="0"/>
                                                </a:rPr>
                                                <m:t>𝐾</m:t>
                                              </m:r>
                                            </m:num>
                                            <m:den>
                                              <m:r>
                                                <a:rPr lang="en-US" i="1">
                                                  <a:solidFill>
                                                    <a:schemeClr val="accent2"/>
                                                  </a:solidFill>
                                                  <a:latin typeface="Cambria Math" panose="02040503050406030204" pitchFamily="18" charset="0"/>
                                                  <a:ea typeface="Cambria Math" panose="02040503050406030204" pitchFamily="18" charset="0"/>
                                                </a:rPr>
                                                <m:t>2</m:t>
                                              </m:r>
                                              <m:r>
                                                <a:rPr lang="en-US" i="1">
                                                  <a:solidFill>
                                                    <a:schemeClr val="accent2"/>
                                                  </a:solidFill>
                                                  <a:latin typeface="Cambria Math" panose="02040503050406030204" pitchFamily="18" charset="0"/>
                                                  <a:ea typeface="Cambria Math" panose="02040503050406030204" pitchFamily="18" charset="0"/>
                                                </a:rPr>
                                                <m:t>𝜏</m:t>
                                              </m:r>
                                            </m:den>
                                          </m:f>
                                          <m:sSup>
                                            <m:sSupPr>
                                              <m:ctrlPr>
                                                <a:rPr lang="en-US" i="1">
                                                  <a:solidFill>
                                                    <a:schemeClr val="accent2"/>
                                                  </a:solidFill>
                                                  <a:latin typeface="Cambria Math" panose="02040503050406030204" pitchFamily="18" charset="0"/>
                                                  <a:ea typeface="Cambria Math" panose="02040503050406030204" pitchFamily="18" charset="0"/>
                                                </a:rPr>
                                              </m:ctrlPr>
                                            </m:sSupPr>
                                            <m:e>
                                              <m:d>
                                                <m:dPr>
                                                  <m:begChr m:val="‖"/>
                                                  <m:endChr m:val="‖"/>
                                                  <m:ctrlPr>
                                                    <a:rPr lang="en-US" i="1">
                                                      <a:solidFill>
                                                        <a:schemeClr val="accent2"/>
                                                      </a:solidFill>
                                                      <a:latin typeface="Cambria Math" panose="02040503050406030204" pitchFamily="18" charset="0"/>
                                                      <a:ea typeface="Cambria Math" panose="02040503050406030204" pitchFamily="18" charset="0"/>
                                                    </a:rPr>
                                                  </m:ctrlPr>
                                                </m:dPr>
                                                <m:e>
                                                  <m:sSub>
                                                    <m:sSubPr>
                                                      <m:ctrlPr>
                                                        <a:rPr lang="en-US" i="1">
                                                          <a:solidFill>
                                                            <a:schemeClr val="accent2"/>
                                                          </a:solidFill>
                                                          <a:latin typeface="Cambria Math" panose="02040503050406030204" pitchFamily="18" charset="0"/>
                                                          <a:ea typeface="Cambria Math" panose="02040503050406030204" pitchFamily="18" charset="0"/>
                                                        </a:rPr>
                                                      </m:ctrlPr>
                                                    </m:sSubPr>
                                                    <m:e>
                                                      <m:r>
                                                        <a:rPr lang="en-US" i="1">
                                                          <a:solidFill>
                                                            <a:schemeClr val="accent2"/>
                                                          </a:solidFill>
                                                          <a:latin typeface="Cambria Math" panose="02040503050406030204" pitchFamily="18" charset="0"/>
                                                          <a:ea typeface="Cambria Math" panose="02040503050406030204" pitchFamily="18" charset="0"/>
                                                        </a:rPr>
                                                        <m:t>𝐴</m:t>
                                                      </m:r>
                                                    </m:e>
                                                    <m:sub>
                                                      <m:d>
                                                        <m:dPr>
                                                          <m:begChr m:val="["/>
                                                          <m:endChr m:val="]"/>
                                                          <m:ctrlPr>
                                                            <a:rPr lang="en-US" i="1">
                                                              <a:solidFill>
                                                                <a:schemeClr val="accent2"/>
                                                              </a:solidFill>
                                                              <a:latin typeface="Cambria Math" panose="02040503050406030204" pitchFamily="18" charset="0"/>
                                                              <a:ea typeface="Cambria Math" panose="02040503050406030204" pitchFamily="18" charset="0"/>
                                                            </a:rPr>
                                                          </m:ctrlPr>
                                                        </m:dPr>
                                                        <m:e>
                                                          <m:r>
                                                            <a:rPr lang="en-US" i="1">
                                                              <a:solidFill>
                                                                <a:schemeClr val="accent2"/>
                                                              </a:solidFill>
                                                              <a:latin typeface="Cambria Math" panose="02040503050406030204" pitchFamily="18" charset="0"/>
                                                              <a:ea typeface="Cambria Math" panose="02040503050406030204" pitchFamily="18" charset="0"/>
                                                            </a:rPr>
                                                            <m:t>𝑘</m:t>
                                                          </m:r>
                                                        </m:e>
                                                      </m:d>
                                                    </m:sub>
                                                  </m:sSub>
                                                  <m:sSub>
                                                    <m:sSubPr>
                                                      <m:ctrlPr>
                                                        <a:rPr lang="en-US" i="1">
                                                          <a:solidFill>
                                                            <a:schemeClr val="accent2"/>
                                                          </a:solidFill>
                                                          <a:latin typeface="Cambria Math" panose="02040503050406030204" pitchFamily="18" charset="0"/>
                                                          <a:ea typeface="Cambria Math" panose="02040503050406030204" pitchFamily="18" charset="0"/>
                                                        </a:rPr>
                                                      </m:ctrlPr>
                                                    </m:sSubPr>
                                                    <m:e>
                                                      <m:r>
                                                        <a:rPr lang="en-US" i="1">
                                                          <a:solidFill>
                                                            <a:schemeClr val="accent2"/>
                                                          </a:solidFill>
                                                          <a:latin typeface="Cambria Math" panose="02040503050406030204" pitchFamily="18" charset="0"/>
                                                          <a:ea typeface="Cambria Math" panose="02040503050406030204" pitchFamily="18" charset="0"/>
                                                        </a:rPr>
                                                        <m:t>𝑥</m:t>
                                                      </m:r>
                                                    </m:e>
                                                    <m:sub>
                                                      <m:d>
                                                        <m:dPr>
                                                          <m:begChr m:val="["/>
                                                          <m:endChr m:val="]"/>
                                                          <m:ctrlPr>
                                                            <a:rPr lang="en-US" i="1">
                                                              <a:solidFill>
                                                                <a:schemeClr val="accent2"/>
                                                              </a:solidFill>
                                                              <a:latin typeface="Cambria Math" panose="02040503050406030204" pitchFamily="18" charset="0"/>
                                                              <a:ea typeface="Cambria Math" panose="02040503050406030204" pitchFamily="18" charset="0"/>
                                                            </a:rPr>
                                                          </m:ctrlPr>
                                                        </m:dPr>
                                                        <m:e>
                                                          <m:r>
                                                            <a:rPr lang="en-US" i="1">
                                                              <a:solidFill>
                                                                <a:schemeClr val="accent2"/>
                                                              </a:solidFill>
                                                              <a:latin typeface="Cambria Math" panose="02040503050406030204" pitchFamily="18" charset="0"/>
                                                              <a:ea typeface="Cambria Math" panose="02040503050406030204" pitchFamily="18" charset="0"/>
                                                            </a:rPr>
                                                            <m:t>𝑘</m:t>
                                                          </m:r>
                                                        </m:e>
                                                      </m:d>
                                                    </m:sub>
                                                  </m:sSub>
                                                </m:e>
                                              </m:d>
                                            </m:e>
                                            <m:sup>
                                              <m:r>
                                                <a:rPr lang="en-US" i="1">
                                                  <a:solidFill>
                                                    <a:schemeClr val="accent2"/>
                                                  </a:solidFill>
                                                  <a:latin typeface="Cambria Math" panose="02040503050406030204" pitchFamily="18" charset="0"/>
                                                  <a:ea typeface="Cambria Math" panose="02040503050406030204" pitchFamily="18" charset="0"/>
                                                </a:rPr>
                                                <m:t>2</m:t>
                                              </m:r>
                                            </m:sup>
                                          </m:sSup>
                                          <m:r>
                                            <a:rPr lang="en-US" i="1">
                                              <a:solidFill>
                                                <a:schemeClr val="accent2"/>
                                              </a:solidFill>
                                              <a:latin typeface="Cambria Math" panose="02040503050406030204" pitchFamily="18" charset="0"/>
                                              <a:ea typeface="Cambria Math" panose="02040503050406030204" pitchFamily="18" charset="0"/>
                                            </a:rPr>
                                            <m:t>+</m:t>
                                          </m:r>
                                          <m:r>
                                            <a:rPr lang="en-US" i="1">
                                              <a:solidFill>
                                                <a:schemeClr val="accent2"/>
                                              </a:solidFill>
                                              <a:latin typeface="Cambria Math" panose="02040503050406030204" pitchFamily="18" charset="0"/>
                                              <a:ea typeface="Cambria Math" panose="02040503050406030204" pitchFamily="18" charset="0"/>
                                            </a:rPr>
                                            <m:t>𝑔</m:t>
                                          </m:r>
                                          <m:d>
                                            <m:dPr>
                                              <m:ctrlPr>
                                                <a:rPr lang="en-US" i="1">
                                                  <a:solidFill>
                                                    <a:schemeClr val="accent2"/>
                                                  </a:solidFill>
                                                  <a:latin typeface="Cambria Math" panose="02040503050406030204" pitchFamily="18" charset="0"/>
                                                  <a:ea typeface="Cambria Math" panose="02040503050406030204" pitchFamily="18" charset="0"/>
                                                </a:rPr>
                                              </m:ctrlPr>
                                            </m:dPr>
                                            <m:e>
                                              <m:sSub>
                                                <m:sSubPr>
                                                  <m:ctrlPr>
                                                    <a:rPr lang="en-US" i="1">
                                                      <a:solidFill>
                                                        <a:schemeClr val="accent2"/>
                                                      </a:solidFill>
                                                      <a:latin typeface="Cambria Math" panose="02040503050406030204" pitchFamily="18" charset="0"/>
                                                      <a:ea typeface="Cambria Math" panose="02040503050406030204" pitchFamily="18" charset="0"/>
                                                    </a:rPr>
                                                  </m:ctrlPr>
                                                </m:sSubPr>
                                                <m:e>
                                                  <m:r>
                                                    <a:rPr lang="en-US" i="1">
                                                      <a:solidFill>
                                                        <a:schemeClr val="accent2"/>
                                                      </a:solidFill>
                                                      <a:latin typeface="Cambria Math" panose="02040503050406030204" pitchFamily="18" charset="0"/>
                                                      <a:ea typeface="Cambria Math" panose="02040503050406030204" pitchFamily="18" charset="0"/>
                                                    </a:rPr>
                                                    <m:t>𝑥</m:t>
                                                  </m:r>
                                                </m:e>
                                                <m:sub>
                                                  <m:d>
                                                    <m:dPr>
                                                      <m:begChr m:val="["/>
                                                      <m:endChr m:val="]"/>
                                                      <m:ctrlPr>
                                                        <a:rPr lang="en-US" i="1">
                                                          <a:solidFill>
                                                            <a:schemeClr val="accent2"/>
                                                          </a:solidFill>
                                                          <a:latin typeface="Cambria Math" panose="02040503050406030204" pitchFamily="18" charset="0"/>
                                                          <a:ea typeface="Cambria Math" panose="02040503050406030204" pitchFamily="18" charset="0"/>
                                                        </a:rPr>
                                                      </m:ctrlPr>
                                                    </m:dPr>
                                                    <m:e>
                                                      <m:r>
                                                        <a:rPr lang="en-US" i="1">
                                                          <a:solidFill>
                                                            <a:schemeClr val="accent2"/>
                                                          </a:solidFill>
                                                          <a:latin typeface="Cambria Math" panose="02040503050406030204" pitchFamily="18" charset="0"/>
                                                          <a:ea typeface="Cambria Math" panose="02040503050406030204" pitchFamily="18" charset="0"/>
                                                        </a:rPr>
                                                        <m:t>𝑘</m:t>
                                                      </m:r>
                                                    </m:e>
                                                  </m:d>
                                                </m:sub>
                                              </m:sSub>
                                              <m:r>
                                                <a:rPr lang="en-US" i="1">
                                                  <a:solidFill>
                                                    <a:schemeClr val="accent2"/>
                                                  </a:solidFill>
                                                  <a:latin typeface="Cambria Math" panose="02040503050406030204" pitchFamily="18" charset="0"/>
                                                  <a:ea typeface="Cambria Math" panose="02040503050406030204" pitchFamily="18" charset="0"/>
                                                </a:rPr>
                                                <m:t>+</m:t>
                                              </m:r>
                                              <m:r>
                                                <m:rPr>
                                                  <m:sty m:val="p"/>
                                                </m:rPr>
                                                <a:rPr lang="en-US">
                                                  <a:solidFill>
                                                    <a:schemeClr val="accent2"/>
                                                  </a:solidFill>
                                                  <a:latin typeface="Cambria Math" panose="02040503050406030204" pitchFamily="18" charset="0"/>
                                                  <a:ea typeface="Cambria Math" panose="02040503050406030204" pitchFamily="18" charset="0"/>
                                                </a:rPr>
                                                <m:t>Δ</m:t>
                                              </m:r>
                                              <m:sSub>
                                                <m:sSubPr>
                                                  <m:ctrlPr>
                                                    <a:rPr lang="en-US" i="1">
                                                      <a:solidFill>
                                                        <a:schemeClr val="accent2"/>
                                                      </a:solidFill>
                                                      <a:latin typeface="Cambria Math" panose="02040503050406030204" pitchFamily="18" charset="0"/>
                                                      <a:ea typeface="Cambria Math" panose="02040503050406030204" pitchFamily="18" charset="0"/>
                                                    </a:rPr>
                                                  </m:ctrlPr>
                                                </m:sSubPr>
                                                <m:e>
                                                  <m:r>
                                                    <a:rPr lang="en-US" i="1">
                                                      <a:solidFill>
                                                        <a:schemeClr val="accent2"/>
                                                      </a:solidFill>
                                                      <a:latin typeface="Cambria Math" panose="02040503050406030204" pitchFamily="18" charset="0"/>
                                                      <a:ea typeface="Cambria Math" panose="02040503050406030204" pitchFamily="18" charset="0"/>
                                                    </a:rPr>
                                                    <m:t>𝑥</m:t>
                                                  </m:r>
                                                </m:e>
                                                <m:sub>
                                                  <m:d>
                                                    <m:dPr>
                                                      <m:begChr m:val="["/>
                                                      <m:endChr m:val="]"/>
                                                      <m:ctrlPr>
                                                        <a:rPr lang="en-US" i="1">
                                                          <a:solidFill>
                                                            <a:schemeClr val="accent2"/>
                                                          </a:solidFill>
                                                          <a:latin typeface="Cambria Math" panose="02040503050406030204" pitchFamily="18" charset="0"/>
                                                          <a:ea typeface="Cambria Math" panose="02040503050406030204" pitchFamily="18" charset="0"/>
                                                        </a:rPr>
                                                      </m:ctrlPr>
                                                    </m:dPr>
                                                    <m:e>
                                                      <m:r>
                                                        <a:rPr lang="en-US" i="1">
                                                          <a:solidFill>
                                                            <a:schemeClr val="accent2"/>
                                                          </a:solidFill>
                                                          <a:latin typeface="Cambria Math" panose="02040503050406030204" pitchFamily="18" charset="0"/>
                                                          <a:ea typeface="Cambria Math" panose="02040503050406030204" pitchFamily="18" charset="0"/>
                                                        </a:rPr>
                                                        <m:t>𝑘</m:t>
                                                      </m:r>
                                                    </m:e>
                                                  </m:d>
                                                </m:sub>
                                              </m:sSub>
                                            </m:e>
                                          </m:d>
                                        </m:e>
                                      </m:groupChr>
                                    </m:e>
                                  </m:d>
                                </m:e>
                                <m:lim>
                                  <m:sSub>
                                    <m:sSubPr>
                                      <m:ctrlPr>
                                        <a:rPr lang="en-US" i="1">
                                          <a:solidFill>
                                            <a:schemeClr val="accent2"/>
                                          </a:solidFill>
                                          <a:latin typeface="Cambria Math" panose="02040503050406030204" pitchFamily="18" charset="0"/>
                                          <a:ea typeface="Cambria Math" panose="02040503050406030204" pitchFamily="18" charset="0"/>
                                        </a:rPr>
                                      </m:ctrlPr>
                                    </m:sSubPr>
                                    <m:e>
                                      <m:r>
                                        <m:rPr>
                                          <m:sty m:val="p"/>
                                        </m:rPr>
                                        <a:rPr lang="en-US">
                                          <a:solidFill>
                                            <a:schemeClr val="accent2"/>
                                          </a:solidFill>
                                          <a:latin typeface="Cambria Math" panose="02040503050406030204" pitchFamily="18" charset="0"/>
                                          <a:ea typeface="Cambria Math" panose="02040503050406030204" pitchFamily="18" charset="0"/>
                                        </a:rPr>
                                        <m:t>Γ</m:t>
                                      </m:r>
                                    </m:e>
                                    <m:sub>
                                      <m:r>
                                        <a:rPr lang="en-US" i="1">
                                          <a:solidFill>
                                            <a:schemeClr val="accent2"/>
                                          </a:solidFill>
                                          <a:latin typeface="Cambria Math" panose="02040503050406030204" pitchFamily="18" charset="0"/>
                                          <a:ea typeface="Cambria Math" panose="02040503050406030204" pitchFamily="18" charset="0"/>
                                        </a:rPr>
                                        <m:t>𝑘</m:t>
                                      </m:r>
                                    </m:sub>
                                  </m:sSub>
                                  <m:d>
                                    <m:dPr>
                                      <m:ctrlPr>
                                        <a:rPr lang="en-US" i="1">
                                          <a:solidFill>
                                            <a:schemeClr val="accent2"/>
                                          </a:solidFill>
                                          <a:latin typeface="Cambria Math" panose="02040503050406030204" pitchFamily="18" charset="0"/>
                                          <a:ea typeface="Cambria Math" panose="02040503050406030204" pitchFamily="18" charset="0"/>
                                        </a:rPr>
                                      </m:ctrlPr>
                                    </m:dPr>
                                    <m:e>
                                      <m:r>
                                        <m:rPr>
                                          <m:sty m:val="p"/>
                                        </m:rPr>
                                        <a:rPr lang="en-US">
                                          <a:solidFill>
                                            <a:schemeClr val="accent2"/>
                                          </a:solidFill>
                                          <a:latin typeface="Cambria Math" panose="02040503050406030204" pitchFamily="18" charset="0"/>
                                          <a:ea typeface="Cambria Math" panose="02040503050406030204" pitchFamily="18" charset="0"/>
                                        </a:rPr>
                                        <m:t>Δ</m:t>
                                      </m:r>
                                      <m:sSub>
                                        <m:sSubPr>
                                          <m:ctrlPr>
                                            <a:rPr lang="en-US" i="1">
                                              <a:solidFill>
                                                <a:schemeClr val="accent2"/>
                                              </a:solidFill>
                                              <a:latin typeface="Cambria Math" panose="02040503050406030204" pitchFamily="18" charset="0"/>
                                              <a:ea typeface="Cambria Math" panose="02040503050406030204" pitchFamily="18" charset="0"/>
                                            </a:rPr>
                                          </m:ctrlPr>
                                        </m:sSubPr>
                                        <m:e>
                                          <m:r>
                                            <a:rPr lang="en-US" i="1">
                                              <a:solidFill>
                                                <a:schemeClr val="accent2"/>
                                              </a:solidFill>
                                              <a:latin typeface="Cambria Math" panose="02040503050406030204" pitchFamily="18" charset="0"/>
                                              <a:ea typeface="Cambria Math" panose="02040503050406030204" pitchFamily="18" charset="0"/>
                                            </a:rPr>
                                            <m:t>𝑥</m:t>
                                          </m:r>
                                        </m:e>
                                        <m:sub>
                                          <m:d>
                                            <m:dPr>
                                              <m:begChr m:val="["/>
                                              <m:endChr m:val="]"/>
                                              <m:ctrlPr>
                                                <a:rPr lang="en-US" i="1">
                                                  <a:solidFill>
                                                    <a:schemeClr val="accent2"/>
                                                  </a:solidFill>
                                                  <a:latin typeface="Cambria Math" panose="02040503050406030204" pitchFamily="18" charset="0"/>
                                                  <a:ea typeface="Cambria Math" panose="02040503050406030204" pitchFamily="18" charset="0"/>
                                                </a:rPr>
                                              </m:ctrlPr>
                                            </m:dPr>
                                            <m:e>
                                              <m:r>
                                                <a:rPr lang="en-US" i="1">
                                                  <a:solidFill>
                                                    <a:schemeClr val="accent2"/>
                                                  </a:solidFill>
                                                  <a:latin typeface="Cambria Math" panose="02040503050406030204" pitchFamily="18" charset="0"/>
                                                  <a:ea typeface="Cambria Math" panose="02040503050406030204" pitchFamily="18" charset="0"/>
                                                </a:rPr>
                                                <m:t>𝑘</m:t>
                                              </m:r>
                                            </m:e>
                                          </m:d>
                                        </m:sub>
                                      </m:sSub>
                                      <m:r>
                                        <a:rPr lang="en-US" i="1">
                                          <a:solidFill>
                                            <a:schemeClr val="accent2"/>
                                          </a:solidFill>
                                          <a:latin typeface="Cambria Math" panose="02040503050406030204" pitchFamily="18" charset="0"/>
                                          <a:ea typeface="Cambria Math" panose="02040503050406030204" pitchFamily="18" charset="0"/>
                                        </a:rPr>
                                        <m:t>;</m:t>
                                      </m:r>
                                      <m:sSub>
                                        <m:sSubPr>
                                          <m:ctrlPr>
                                            <a:rPr lang="en-US" i="1">
                                              <a:solidFill>
                                                <a:schemeClr val="accent2"/>
                                              </a:solidFill>
                                              <a:latin typeface="Cambria Math" panose="02040503050406030204" pitchFamily="18" charset="0"/>
                                              <a:ea typeface="Cambria Math" panose="02040503050406030204" pitchFamily="18" charset="0"/>
                                            </a:rPr>
                                          </m:ctrlPr>
                                        </m:sSubPr>
                                        <m:e>
                                          <m:r>
                                            <a:rPr lang="en-US" i="1">
                                              <a:solidFill>
                                                <a:schemeClr val="accent2"/>
                                              </a:solidFill>
                                              <a:latin typeface="Cambria Math" panose="02040503050406030204" pitchFamily="18" charset="0"/>
                                              <a:ea typeface="Cambria Math" panose="02040503050406030204" pitchFamily="18" charset="0"/>
                                            </a:rPr>
                                            <m:t>𝑥</m:t>
                                          </m:r>
                                        </m:e>
                                        <m:sub>
                                          <m:d>
                                            <m:dPr>
                                              <m:begChr m:val="["/>
                                              <m:endChr m:val="]"/>
                                              <m:ctrlPr>
                                                <a:rPr lang="en-US" i="1">
                                                  <a:solidFill>
                                                    <a:schemeClr val="accent2"/>
                                                  </a:solidFill>
                                                  <a:latin typeface="Cambria Math" panose="02040503050406030204" pitchFamily="18" charset="0"/>
                                                  <a:ea typeface="Cambria Math" panose="02040503050406030204" pitchFamily="18" charset="0"/>
                                                </a:rPr>
                                              </m:ctrlPr>
                                            </m:dPr>
                                            <m:e>
                                              <m:r>
                                                <a:rPr lang="en-US" i="1">
                                                  <a:solidFill>
                                                    <a:schemeClr val="accent2"/>
                                                  </a:solidFill>
                                                  <a:latin typeface="Cambria Math" panose="02040503050406030204" pitchFamily="18" charset="0"/>
                                                  <a:ea typeface="Cambria Math" panose="02040503050406030204" pitchFamily="18" charset="0"/>
                                                </a:rPr>
                                                <m:t>𝑘</m:t>
                                              </m:r>
                                            </m:e>
                                          </m:d>
                                        </m:sub>
                                      </m:sSub>
                                      <m:r>
                                        <a:rPr lang="en-US" i="1">
                                          <a:solidFill>
                                            <a:schemeClr val="accent2"/>
                                          </a:solidFill>
                                          <a:latin typeface="Cambria Math" panose="02040503050406030204" pitchFamily="18" charset="0"/>
                                          <a:ea typeface="Cambria Math" panose="02040503050406030204" pitchFamily="18" charset="0"/>
                                        </a:rPr>
                                        <m:t>,</m:t>
                                      </m:r>
                                      <m:sSub>
                                        <m:sSubPr>
                                          <m:ctrlPr>
                                            <a:rPr lang="en-US" i="1">
                                              <a:solidFill>
                                                <a:schemeClr val="accent2"/>
                                              </a:solidFill>
                                              <a:latin typeface="Cambria Math" panose="02040503050406030204" pitchFamily="18" charset="0"/>
                                              <a:ea typeface="Cambria Math" panose="02040503050406030204" pitchFamily="18" charset="0"/>
                                            </a:rPr>
                                          </m:ctrlPr>
                                        </m:sSubPr>
                                        <m:e>
                                          <m:r>
                                            <a:rPr lang="en-US" i="1">
                                              <a:solidFill>
                                                <a:schemeClr val="accent2"/>
                                              </a:solidFill>
                                              <a:latin typeface="Cambria Math" panose="02040503050406030204" pitchFamily="18" charset="0"/>
                                              <a:ea typeface="Cambria Math" panose="02040503050406030204" pitchFamily="18" charset="0"/>
                                            </a:rPr>
                                            <m:t>𝑣</m:t>
                                          </m:r>
                                        </m:e>
                                        <m:sub>
                                          <m:r>
                                            <a:rPr lang="en-US" i="1">
                                              <a:solidFill>
                                                <a:schemeClr val="accent2"/>
                                              </a:solidFill>
                                              <a:latin typeface="Cambria Math" panose="02040503050406030204" pitchFamily="18" charset="0"/>
                                              <a:ea typeface="Cambria Math" panose="02040503050406030204" pitchFamily="18" charset="0"/>
                                            </a:rPr>
                                            <m:t>𝑘</m:t>
                                          </m:r>
                                        </m:sub>
                                      </m:sSub>
                                    </m:e>
                                  </m:d>
                                </m:lim>
                              </m:limLow>
                            </m:e>
                          </m:func>
                        </m:e>
                      </m:eqArr>
                    </m:oMath>
                  </m:oMathPara>
                </a14:m>
                <a:endParaRPr lang="en-US" dirty="0"/>
              </a:p>
              <a:p>
                <a:r>
                  <a:rPr lang="en-US" dirty="0"/>
                  <a:t>Provides an upper bound on the global problem</a:t>
                </a:r>
                <a:endParaRPr lang="en-US" i="1" dirty="0">
                  <a:latin typeface="Cambria Math" panose="02040503050406030204" pitchFamily="18" charset="0"/>
                  <a:ea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n-US" i="1" smtClean="0">
                              <a:solidFill>
                                <a:schemeClr val="accent2"/>
                              </a:solidFill>
                              <a:latin typeface="Cambria Math" panose="02040503050406030204" pitchFamily="18" charset="0"/>
                              <a:ea typeface="Cambria Math" panose="02040503050406030204" pitchFamily="18" charset="0"/>
                            </a:rPr>
                          </m:ctrlPr>
                        </m:sSubPr>
                        <m:e>
                          <m:r>
                            <a:rPr lang="en-US" i="1">
                              <a:solidFill>
                                <a:schemeClr val="accent2"/>
                              </a:solidFill>
                              <a:latin typeface="Cambria Math" panose="02040503050406030204" pitchFamily="18" charset="0"/>
                              <a:ea typeface="Cambria Math" panose="02040503050406030204" pitchFamily="18" charset="0"/>
                            </a:rPr>
                            <m:t>𝒪</m:t>
                          </m:r>
                        </m:e>
                        <m:sub>
                          <m:r>
                            <a:rPr lang="en-US" i="1">
                              <a:solidFill>
                                <a:schemeClr val="accent2"/>
                              </a:solidFill>
                              <a:latin typeface="Cambria Math" panose="02040503050406030204" pitchFamily="18" charset="0"/>
                              <a:ea typeface="Cambria Math" panose="02040503050406030204" pitchFamily="18" charset="0"/>
                            </a:rPr>
                            <m:t>𝐴</m:t>
                          </m:r>
                        </m:sub>
                      </m:sSub>
                      <m:d>
                        <m:dPr>
                          <m:ctrlPr>
                            <a:rPr lang="en-US" i="1">
                              <a:solidFill>
                                <a:schemeClr val="accent2"/>
                              </a:solidFill>
                              <a:latin typeface="Cambria Math" panose="02040503050406030204" pitchFamily="18" charset="0"/>
                              <a:ea typeface="Cambria Math" panose="02040503050406030204" pitchFamily="18" charset="0"/>
                            </a:rPr>
                          </m:ctrlPr>
                        </m:dPr>
                        <m:e>
                          <m:r>
                            <a:rPr lang="en-US" i="1">
                              <a:solidFill>
                                <a:schemeClr val="accent2"/>
                              </a:solidFill>
                              <a:latin typeface="Cambria Math" panose="02040503050406030204" pitchFamily="18" charset="0"/>
                              <a:ea typeface="Cambria Math" panose="02040503050406030204" pitchFamily="18" charset="0"/>
                            </a:rPr>
                            <m:t>𝑥</m:t>
                          </m:r>
                          <m:r>
                            <a:rPr lang="en-US" i="1">
                              <a:solidFill>
                                <a:schemeClr val="accent2"/>
                              </a:solidFill>
                              <a:latin typeface="Cambria Math" panose="02040503050406030204" pitchFamily="18" charset="0"/>
                              <a:ea typeface="Cambria Math" panose="02040503050406030204" pitchFamily="18" charset="0"/>
                            </a:rPr>
                            <m:t>+</m:t>
                          </m:r>
                          <m:nary>
                            <m:naryPr>
                              <m:chr m:val="∑"/>
                              <m:ctrlPr>
                                <a:rPr lang="en-US" i="1">
                                  <a:solidFill>
                                    <a:schemeClr val="accent2"/>
                                  </a:solidFill>
                                  <a:latin typeface="Cambria Math" panose="02040503050406030204" pitchFamily="18" charset="0"/>
                                  <a:ea typeface="Cambria Math" panose="02040503050406030204" pitchFamily="18" charset="0"/>
                                </a:rPr>
                              </m:ctrlPr>
                            </m:naryPr>
                            <m:sub>
                              <m:r>
                                <m:rPr>
                                  <m:brk m:alnAt="23"/>
                                </m:rPr>
                                <a:rPr lang="en-US" i="1">
                                  <a:solidFill>
                                    <a:schemeClr val="accent2"/>
                                  </a:solidFill>
                                  <a:latin typeface="Cambria Math" panose="02040503050406030204" pitchFamily="18" charset="0"/>
                                  <a:ea typeface="Cambria Math" panose="02040503050406030204" pitchFamily="18" charset="0"/>
                                </a:rPr>
                                <m:t>𝑘</m:t>
                              </m:r>
                              <m:r>
                                <a:rPr lang="en-US" i="1">
                                  <a:solidFill>
                                    <a:schemeClr val="accent2"/>
                                  </a:solidFill>
                                  <a:latin typeface="Cambria Math" panose="02040503050406030204" pitchFamily="18" charset="0"/>
                                  <a:ea typeface="Cambria Math" panose="02040503050406030204" pitchFamily="18" charset="0"/>
                                </a:rPr>
                                <m:t>=1</m:t>
                              </m:r>
                            </m:sub>
                            <m:sup>
                              <m:r>
                                <a:rPr lang="en-US" i="1">
                                  <a:solidFill>
                                    <a:schemeClr val="accent2"/>
                                  </a:solidFill>
                                  <a:latin typeface="Cambria Math" panose="02040503050406030204" pitchFamily="18" charset="0"/>
                                  <a:ea typeface="Cambria Math" panose="02040503050406030204" pitchFamily="18" charset="0"/>
                                </a:rPr>
                                <m:t>𝐾</m:t>
                              </m:r>
                            </m:sup>
                            <m:e>
                              <m:r>
                                <m:rPr>
                                  <m:sty m:val="p"/>
                                </m:rPr>
                                <a:rPr lang="en-US">
                                  <a:solidFill>
                                    <a:schemeClr val="accent2"/>
                                  </a:solidFill>
                                  <a:latin typeface="Cambria Math" panose="02040503050406030204" pitchFamily="18" charset="0"/>
                                  <a:ea typeface="Cambria Math" panose="02040503050406030204" pitchFamily="18" charset="0"/>
                                </a:rPr>
                                <m:t>Δ</m:t>
                              </m:r>
                              <m:sSub>
                                <m:sSubPr>
                                  <m:ctrlPr>
                                    <a:rPr lang="en-US" i="1">
                                      <a:solidFill>
                                        <a:schemeClr val="accent2"/>
                                      </a:solidFill>
                                      <a:latin typeface="Cambria Math" panose="02040503050406030204" pitchFamily="18" charset="0"/>
                                      <a:ea typeface="Cambria Math" panose="02040503050406030204" pitchFamily="18" charset="0"/>
                                    </a:rPr>
                                  </m:ctrlPr>
                                </m:sSubPr>
                                <m:e>
                                  <m:r>
                                    <a:rPr lang="en-US" i="1">
                                      <a:solidFill>
                                        <a:schemeClr val="accent2"/>
                                      </a:solidFill>
                                      <a:latin typeface="Cambria Math" panose="02040503050406030204" pitchFamily="18" charset="0"/>
                                      <a:ea typeface="Cambria Math" panose="02040503050406030204" pitchFamily="18" charset="0"/>
                                    </a:rPr>
                                    <m:t>𝑥</m:t>
                                  </m:r>
                                </m:e>
                                <m:sub>
                                  <m:d>
                                    <m:dPr>
                                      <m:begChr m:val="["/>
                                      <m:endChr m:val="]"/>
                                      <m:ctrlPr>
                                        <a:rPr lang="en-US" i="1">
                                          <a:solidFill>
                                            <a:schemeClr val="accent2"/>
                                          </a:solidFill>
                                          <a:latin typeface="Cambria Math" panose="02040503050406030204" pitchFamily="18" charset="0"/>
                                          <a:ea typeface="Cambria Math" panose="02040503050406030204" pitchFamily="18" charset="0"/>
                                        </a:rPr>
                                      </m:ctrlPr>
                                    </m:dPr>
                                    <m:e>
                                      <m:r>
                                        <a:rPr lang="en-US" i="1">
                                          <a:solidFill>
                                            <a:schemeClr val="accent2"/>
                                          </a:solidFill>
                                          <a:latin typeface="Cambria Math" panose="02040503050406030204" pitchFamily="18" charset="0"/>
                                          <a:ea typeface="Cambria Math" panose="02040503050406030204" pitchFamily="18" charset="0"/>
                                        </a:rPr>
                                        <m:t>𝑘</m:t>
                                      </m:r>
                                    </m:e>
                                  </m:d>
                                </m:sub>
                              </m:sSub>
                            </m:e>
                          </m:nary>
                        </m:e>
                      </m:d>
                      <m:r>
                        <a:rPr lang="en-US" i="1">
                          <a:solidFill>
                            <a:schemeClr val="accent2"/>
                          </a:solidFill>
                          <a:latin typeface="Cambria Math" panose="02040503050406030204" pitchFamily="18" charset="0"/>
                          <a:ea typeface="Cambria Math" panose="02040503050406030204" pitchFamily="18" charset="0"/>
                        </a:rPr>
                        <m:t>≤</m:t>
                      </m:r>
                      <m:nary>
                        <m:naryPr>
                          <m:chr m:val="∑"/>
                          <m:ctrlPr>
                            <a:rPr lang="en-US" i="1" smtClean="0">
                              <a:solidFill>
                                <a:schemeClr val="accent2"/>
                              </a:solidFill>
                              <a:latin typeface="Cambria Math" panose="02040503050406030204" pitchFamily="18" charset="0"/>
                              <a:ea typeface="Cambria Math" panose="02040503050406030204" pitchFamily="18" charset="0"/>
                            </a:rPr>
                          </m:ctrlPr>
                        </m:naryPr>
                        <m:sub>
                          <m:r>
                            <m:rPr>
                              <m:brk m:alnAt="23"/>
                            </m:rPr>
                            <a:rPr lang="en-US" b="0" i="1" smtClean="0">
                              <a:solidFill>
                                <a:schemeClr val="accent2"/>
                              </a:solidFill>
                              <a:latin typeface="Cambria Math" panose="02040503050406030204" pitchFamily="18" charset="0"/>
                              <a:ea typeface="Cambria Math" panose="02040503050406030204" pitchFamily="18" charset="0"/>
                            </a:rPr>
                            <m:t>𝑘</m:t>
                          </m:r>
                          <m:r>
                            <a:rPr lang="en-US" b="0" i="1" smtClean="0">
                              <a:solidFill>
                                <a:schemeClr val="accent2"/>
                              </a:solidFill>
                              <a:latin typeface="Cambria Math" panose="02040503050406030204" pitchFamily="18" charset="0"/>
                              <a:ea typeface="Cambria Math" panose="02040503050406030204" pitchFamily="18" charset="0"/>
                            </a:rPr>
                            <m:t>=1</m:t>
                          </m:r>
                        </m:sub>
                        <m:sup>
                          <m:r>
                            <a:rPr lang="en-US" b="0" i="1" smtClean="0">
                              <a:solidFill>
                                <a:schemeClr val="accent2"/>
                              </a:solidFill>
                              <a:latin typeface="Cambria Math" panose="02040503050406030204" pitchFamily="18" charset="0"/>
                              <a:ea typeface="Cambria Math" panose="02040503050406030204" pitchFamily="18" charset="0"/>
                            </a:rPr>
                            <m:t>𝐾</m:t>
                          </m:r>
                        </m:sup>
                        <m:e>
                          <m:sSub>
                            <m:sSubPr>
                              <m:ctrlPr>
                                <a:rPr lang="en-US" i="1">
                                  <a:solidFill>
                                    <a:schemeClr val="accent2"/>
                                  </a:solidFill>
                                  <a:latin typeface="Cambria Math" panose="02040503050406030204" pitchFamily="18" charset="0"/>
                                  <a:ea typeface="Cambria Math" panose="02040503050406030204" pitchFamily="18" charset="0"/>
                                </a:rPr>
                              </m:ctrlPr>
                            </m:sSubPr>
                            <m:e>
                              <m:r>
                                <m:rPr>
                                  <m:sty m:val="p"/>
                                </m:rPr>
                                <a:rPr lang="en-US">
                                  <a:solidFill>
                                    <a:schemeClr val="accent2"/>
                                  </a:solidFill>
                                  <a:latin typeface="Cambria Math" panose="02040503050406030204" pitchFamily="18" charset="0"/>
                                  <a:ea typeface="Cambria Math" panose="02040503050406030204" pitchFamily="18" charset="0"/>
                                </a:rPr>
                                <m:t>Γ</m:t>
                              </m:r>
                            </m:e>
                            <m:sub>
                              <m:r>
                                <a:rPr lang="en-US" i="1">
                                  <a:solidFill>
                                    <a:schemeClr val="accent2"/>
                                  </a:solidFill>
                                  <a:latin typeface="Cambria Math" panose="02040503050406030204" pitchFamily="18" charset="0"/>
                                  <a:ea typeface="Cambria Math" panose="02040503050406030204" pitchFamily="18" charset="0"/>
                                </a:rPr>
                                <m:t>𝑘</m:t>
                              </m:r>
                            </m:sub>
                          </m:sSub>
                          <m:d>
                            <m:dPr>
                              <m:ctrlPr>
                                <a:rPr lang="en-US" i="1">
                                  <a:solidFill>
                                    <a:schemeClr val="accent2"/>
                                  </a:solidFill>
                                  <a:latin typeface="Cambria Math" panose="02040503050406030204" pitchFamily="18" charset="0"/>
                                  <a:ea typeface="Cambria Math" panose="02040503050406030204" pitchFamily="18" charset="0"/>
                                </a:rPr>
                              </m:ctrlPr>
                            </m:dPr>
                            <m:e>
                              <m:r>
                                <m:rPr>
                                  <m:sty m:val="p"/>
                                </m:rPr>
                                <a:rPr lang="en-US">
                                  <a:solidFill>
                                    <a:schemeClr val="accent2"/>
                                  </a:solidFill>
                                  <a:latin typeface="Cambria Math" panose="02040503050406030204" pitchFamily="18" charset="0"/>
                                  <a:ea typeface="Cambria Math" panose="02040503050406030204" pitchFamily="18" charset="0"/>
                                </a:rPr>
                                <m:t>Δ</m:t>
                              </m:r>
                              <m:sSub>
                                <m:sSubPr>
                                  <m:ctrlPr>
                                    <a:rPr lang="en-US" i="1">
                                      <a:solidFill>
                                        <a:schemeClr val="accent2"/>
                                      </a:solidFill>
                                      <a:latin typeface="Cambria Math" panose="02040503050406030204" pitchFamily="18" charset="0"/>
                                      <a:ea typeface="Cambria Math" panose="02040503050406030204" pitchFamily="18" charset="0"/>
                                    </a:rPr>
                                  </m:ctrlPr>
                                </m:sSubPr>
                                <m:e>
                                  <m:r>
                                    <a:rPr lang="en-US" i="1">
                                      <a:solidFill>
                                        <a:schemeClr val="accent2"/>
                                      </a:solidFill>
                                      <a:latin typeface="Cambria Math" panose="02040503050406030204" pitchFamily="18" charset="0"/>
                                      <a:ea typeface="Cambria Math" panose="02040503050406030204" pitchFamily="18" charset="0"/>
                                    </a:rPr>
                                    <m:t>𝑥</m:t>
                                  </m:r>
                                </m:e>
                                <m:sub>
                                  <m:d>
                                    <m:dPr>
                                      <m:begChr m:val="["/>
                                      <m:endChr m:val="]"/>
                                      <m:ctrlPr>
                                        <a:rPr lang="en-US" i="1">
                                          <a:solidFill>
                                            <a:schemeClr val="accent2"/>
                                          </a:solidFill>
                                          <a:latin typeface="Cambria Math" panose="02040503050406030204" pitchFamily="18" charset="0"/>
                                          <a:ea typeface="Cambria Math" panose="02040503050406030204" pitchFamily="18" charset="0"/>
                                        </a:rPr>
                                      </m:ctrlPr>
                                    </m:dPr>
                                    <m:e>
                                      <m:r>
                                        <a:rPr lang="en-US" i="1">
                                          <a:solidFill>
                                            <a:schemeClr val="accent2"/>
                                          </a:solidFill>
                                          <a:latin typeface="Cambria Math" panose="02040503050406030204" pitchFamily="18" charset="0"/>
                                          <a:ea typeface="Cambria Math" panose="02040503050406030204" pitchFamily="18" charset="0"/>
                                        </a:rPr>
                                        <m:t>𝑘</m:t>
                                      </m:r>
                                    </m:e>
                                  </m:d>
                                </m:sub>
                              </m:sSub>
                              <m:r>
                                <a:rPr lang="en-US" i="1">
                                  <a:solidFill>
                                    <a:schemeClr val="accent2"/>
                                  </a:solidFill>
                                  <a:latin typeface="Cambria Math" panose="02040503050406030204" pitchFamily="18" charset="0"/>
                                  <a:ea typeface="Cambria Math" panose="02040503050406030204" pitchFamily="18" charset="0"/>
                                </a:rPr>
                                <m:t>;</m:t>
                              </m:r>
                              <m:sSub>
                                <m:sSubPr>
                                  <m:ctrlPr>
                                    <a:rPr lang="en-US" i="1">
                                      <a:solidFill>
                                        <a:schemeClr val="accent2"/>
                                      </a:solidFill>
                                      <a:latin typeface="Cambria Math" panose="02040503050406030204" pitchFamily="18" charset="0"/>
                                      <a:ea typeface="Cambria Math" panose="02040503050406030204" pitchFamily="18" charset="0"/>
                                    </a:rPr>
                                  </m:ctrlPr>
                                </m:sSubPr>
                                <m:e>
                                  <m:r>
                                    <a:rPr lang="en-US" i="1">
                                      <a:solidFill>
                                        <a:schemeClr val="accent2"/>
                                      </a:solidFill>
                                      <a:latin typeface="Cambria Math" panose="02040503050406030204" pitchFamily="18" charset="0"/>
                                      <a:ea typeface="Cambria Math" panose="02040503050406030204" pitchFamily="18" charset="0"/>
                                    </a:rPr>
                                    <m:t>𝑥</m:t>
                                  </m:r>
                                </m:e>
                                <m:sub>
                                  <m:d>
                                    <m:dPr>
                                      <m:begChr m:val="["/>
                                      <m:endChr m:val="]"/>
                                      <m:ctrlPr>
                                        <a:rPr lang="en-US" i="1">
                                          <a:solidFill>
                                            <a:schemeClr val="accent2"/>
                                          </a:solidFill>
                                          <a:latin typeface="Cambria Math" panose="02040503050406030204" pitchFamily="18" charset="0"/>
                                          <a:ea typeface="Cambria Math" panose="02040503050406030204" pitchFamily="18" charset="0"/>
                                        </a:rPr>
                                      </m:ctrlPr>
                                    </m:dPr>
                                    <m:e>
                                      <m:r>
                                        <a:rPr lang="en-US" i="1">
                                          <a:solidFill>
                                            <a:schemeClr val="accent2"/>
                                          </a:solidFill>
                                          <a:latin typeface="Cambria Math" panose="02040503050406030204" pitchFamily="18" charset="0"/>
                                          <a:ea typeface="Cambria Math" panose="02040503050406030204" pitchFamily="18" charset="0"/>
                                        </a:rPr>
                                        <m:t>𝑘</m:t>
                                      </m:r>
                                    </m:e>
                                  </m:d>
                                </m:sub>
                              </m:sSub>
                              <m:r>
                                <a:rPr lang="en-US" i="1">
                                  <a:solidFill>
                                    <a:schemeClr val="accent2"/>
                                  </a:solidFill>
                                  <a:latin typeface="Cambria Math" panose="02040503050406030204" pitchFamily="18" charset="0"/>
                                  <a:ea typeface="Cambria Math" panose="02040503050406030204" pitchFamily="18" charset="0"/>
                                </a:rPr>
                                <m:t>,</m:t>
                              </m:r>
                              <m:sSub>
                                <m:sSubPr>
                                  <m:ctrlPr>
                                    <a:rPr lang="en-US" i="1">
                                      <a:solidFill>
                                        <a:schemeClr val="accent2"/>
                                      </a:solidFill>
                                      <a:latin typeface="Cambria Math" panose="02040503050406030204" pitchFamily="18" charset="0"/>
                                      <a:ea typeface="Cambria Math" panose="02040503050406030204" pitchFamily="18" charset="0"/>
                                    </a:rPr>
                                  </m:ctrlPr>
                                </m:sSubPr>
                                <m:e>
                                  <m:r>
                                    <a:rPr lang="en-US" i="1">
                                      <a:solidFill>
                                        <a:schemeClr val="accent2"/>
                                      </a:solidFill>
                                      <a:latin typeface="Cambria Math" panose="02040503050406030204" pitchFamily="18" charset="0"/>
                                      <a:ea typeface="Cambria Math" panose="02040503050406030204" pitchFamily="18" charset="0"/>
                                    </a:rPr>
                                    <m:t>𝑣</m:t>
                                  </m:r>
                                </m:e>
                                <m:sub>
                                  <m:r>
                                    <a:rPr lang="en-US" i="1">
                                      <a:solidFill>
                                        <a:schemeClr val="accent2"/>
                                      </a:solidFill>
                                      <a:latin typeface="Cambria Math" panose="02040503050406030204" pitchFamily="18" charset="0"/>
                                      <a:ea typeface="Cambria Math" panose="02040503050406030204" pitchFamily="18" charset="0"/>
                                    </a:rPr>
                                    <m:t>𝑘</m:t>
                                  </m:r>
                                </m:sub>
                              </m:sSub>
                            </m:e>
                          </m:d>
                        </m:e>
                      </m:nary>
                    </m:oMath>
                  </m:oMathPara>
                </a14:m>
                <a:endParaRPr lang="en-US" dirty="0"/>
              </a:p>
            </p:txBody>
          </p:sp>
        </mc:Choice>
        <mc:Fallback xmlns="">
          <p:sp>
            <p:nvSpPr>
              <p:cNvPr id="2" name="Content Placeholder 1">
                <a:extLst>
                  <a:ext uri="{FF2B5EF4-FFF2-40B4-BE49-F238E27FC236}">
                    <a16:creationId xmlns:a16="http://schemas.microsoft.com/office/drawing/2014/main" id="{7C1ADAD5-4D89-4676-A835-ACEF89DF6D16}"/>
                  </a:ext>
                </a:extLst>
              </p:cNvPr>
              <p:cNvSpPr>
                <a:spLocks noGrp="1" noRot="1" noChangeAspect="1" noMove="1" noResize="1" noEditPoints="1" noAdjustHandles="1" noChangeArrowheads="1" noChangeShapeType="1" noTextEdit="1"/>
              </p:cNvSpPr>
              <p:nvPr>
                <p:ph idx="1"/>
              </p:nvPr>
            </p:nvSpPr>
            <p:spPr>
              <a:blipFill>
                <a:blip r:embed="rId3"/>
                <a:stretch>
                  <a:fillRect l="-889" t="-186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1524E1A-0429-4030-99F7-86F5F1ADEFB6}"/>
              </a:ext>
            </a:extLst>
          </p:cNvPr>
          <p:cNvSpPr>
            <a:spLocks noGrp="1"/>
          </p:cNvSpPr>
          <p:nvPr>
            <p:ph type="title"/>
          </p:nvPr>
        </p:nvSpPr>
        <p:spPr/>
        <p:txBody>
          <a:bodyPr/>
          <a:lstStyle/>
          <a:p>
            <a:r>
              <a:rPr lang="en-US" dirty="0"/>
              <a:t>Decentralized Convex Optimization via </a:t>
            </a:r>
            <a:r>
              <a:rPr lang="en-US" dirty="0" err="1"/>
              <a:t>CoLA</a:t>
            </a:r>
            <a:br>
              <a:rPr lang="en-US" dirty="0"/>
            </a:br>
            <a:r>
              <a:rPr lang="en-US" sz="2400" b="0" dirty="0"/>
              <a:t>Decentralized Local Sub-Problems</a:t>
            </a:r>
            <a:endParaRPr lang="en-US" dirty="0"/>
          </a:p>
        </p:txBody>
      </p:sp>
    </p:spTree>
    <p:extLst>
      <p:ext uri="{BB962C8B-B14F-4D97-AF65-F5344CB8AC3E}">
        <p14:creationId xmlns:p14="http://schemas.microsoft.com/office/powerpoint/2010/main" val="816254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5_PPT_UNC_V7.06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a:spPr>
      <a:bodyPr rtlCol="0" anchor="b">
        <a:prstTxWarp prst="textNoShape">
          <a:avLst/>
        </a:prstTxWarp>
      </a:bodyPr>
      <a:lstStyle>
        <a:defPPr algn="ctr">
          <a:spcBef>
            <a:spcPct val="0"/>
          </a:spcBef>
          <a:defRPr sz="1600" dirty="0">
            <a:solidFill>
              <a:srgbClr val="000000"/>
            </a:solidFill>
          </a:defRPr>
        </a:defPPr>
      </a:lstStyle>
      <a:style>
        <a:lnRef idx="1">
          <a:schemeClr val="accent1"/>
        </a:lnRef>
        <a:fillRef idx="2">
          <a:schemeClr val="accent1"/>
        </a:fillRef>
        <a:effectRef idx="1">
          <a:schemeClr val="accent1"/>
        </a:effectRef>
        <a:fontRef idx="minor">
          <a:schemeClr val="dk1"/>
        </a:fontRef>
      </a:style>
    </a:spDef>
    <a:lnDef>
      <a:spPr>
        <a:ln w="28575" cmpd="sng">
          <a:solidFill>
            <a:schemeClr val="accent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D114F82E-376B-4ACC-A94E-6CC45E223DFA}" vid="{F6807AF6-4644-4B72-BCA3-01426733BE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SlidesTemplate</Template>
  <TotalTime>837</TotalTime>
  <Words>3644</Words>
  <Application>Microsoft Office PowerPoint</Application>
  <PresentationFormat>Widescreen</PresentationFormat>
  <Paragraphs>302</Paragraphs>
  <Slides>21</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Berlin Sans FB Demi</vt:lpstr>
      <vt:lpstr>Calibri</vt:lpstr>
      <vt:lpstr>Cambria Math</vt:lpstr>
      <vt:lpstr>Franklin Gothic Medium</vt:lpstr>
      <vt:lpstr>Lucida Grande</vt:lpstr>
      <vt:lpstr>Open Sans</vt:lpstr>
      <vt:lpstr>Wingdings</vt:lpstr>
      <vt:lpstr>Wingdings 2</vt:lpstr>
      <vt:lpstr>2015_PPT_UNC_V7.06 (1)</vt:lpstr>
      <vt:lpstr>Using Decentralized Learning to Reduce Communication in Column-Partitioned, Multi-Agent Systems</vt:lpstr>
      <vt:lpstr>Special Thanks and Acknowledgements</vt:lpstr>
      <vt:lpstr>Motivation Scenario: Enabling Grid Resilience through Command Verification</vt:lpstr>
      <vt:lpstr>Motivation Grid State Prediction</vt:lpstr>
      <vt:lpstr>Motivation Communication Costs: A Brief Visualization</vt:lpstr>
      <vt:lpstr>Decentralized Convex Optimization via CoLA Global Problem</vt:lpstr>
      <vt:lpstr>Decentralized Convex Optimization via CoLA Column Partitioning</vt:lpstr>
      <vt:lpstr>Decentralized Convex Optimization via CoLA Centralized Local Sub-Problems</vt:lpstr>
      <vt:lpstr>Decentralized Convex Optimization via CoLA Decentralized Local Sub-Problems</vt:lpstr>
      <vt:lpstr>Decentralized Convex Optimization via CoLA Updating Local Approximations</vt:lpstr>
      <vt:lpstr>Decentralized Convex Optimization via CoLA The (Abridged) CoLA Algorithm</vt:lpstr>
      <vt:lpstr>Decentralized Convex Optimization via CoLA Future Directions</vt:lpstr>
      <vt:lpstr>Experiments Power Distribution Grid State Prediction</vt:lpstr>
      <vt:lpstr>Results – Stopping Criteria No Preprocessing, Realistic PV Penetration (~5% total generation)</vt:lpstr>
      <vt:lpstr>Results – Stopping Criteria With Preprocessing, Realistic PV Penetration (~5%)</vt:lpstr>
      <vt:lpstr>Results – Regression Quality Comparison After 1 Iteration, Realistic PV Penetration (~5%)</vt:lpstr>
      <vt:lpstr>Results – Overvoltage Scenario After 1 Iteration, High PV Penetration (~60%)</vt:lpstr>
      <vt:lpstr>Future Directions</vt:lpstr>
      <vt:lpstr>Conclusions</vt:lpstr>
      <vt:lpstr>Questions?</vt:lpstr>
      <vt:lpstr>PowerPoint Presentation</vt:lpstr>
    </vt:vector>
  </TitlesOfParts>
  <Company>LLNL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Should not exceed two lines</dc:title>
  <dc:creator>Zach Atkins</dc:creator>
  <cp:lastModifiedBy>Zach Atkins</cp:lastModifiedBy>
  <cp:revision>2</cp:revision>
  <cp:lastPrinted>2018-03-02T18:19:44Z</cp:lastPrinted>
  <dcterms:created xsi:type="dcterms:W3CDTF">2021-02-03T23:33:54Z</dcterms:created>
  <dcterms:modified xsi:type="dcterms:W3CDTF">2021-03-04T19:04:01Z</dcterms:modified>
</cp:coreProperties>
</file>